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2" r:id="rId1"/>
  </p:sldMasterIdLst>
  <p:sldIdLst>
    <p:sldId id="256" r:id="rId2"/>
    <p:sldId id="257" r:id="rId3"/>
    <p:sldId id="258" r:id="rId4"/>
    <p:sldId id="259" r:id="rId5"/>
    <p:sldId id="260" r:id="rId6"/>
    <p:sldId id="324" r:id="rId7"/>
    <p:sldId id="325" r:id="rId8"/>
    <p:sldId id="261" r:id="rId9"/>
    <p:sldId id="296" r:id="rId10"/>
    <p:sldId id="297" r:id="rId11"/>
    <p:sldId id="282" r:id="rId12"/>
    <p:sldId id="283" r:id="rId13"/>
    <p:sldId id="298" r:id="rId14"/>
    <p:sldId id="285" r:id="rId15"/>
    <p:sldId id="302" r:id="rId16"/>
    <p:sldId id="300" r:id="rId17"/>
    <p:sldId id="286" r:id="rId18"/>
    <p:sldId id="326" r:id="rId19"/>
    <p:sldId id="320" r:id="rId20"/>
    <p:sldId id="287" r:id="rId21"/>
    <p:sldId id="327" r:id="rId22"/>
    <p:sldId id="328" r:id="rId23"/>
    <p:sldId id="329" r:id="rId24"/>
    <p:sldId id="330" r:id="rId25"/>
    <p:sldId id="331" r:id="rId26"/>
    <p:sldId id="332" r:id="rId27"/>
    <p:sldId id="288" r:id="rId28"/>
    <p:sldId id="289" r:id="rId29"/>
    <p:sldId id="290" r:id="rId30"/>
    <p:sldId id="291" r:id="rId31"/>
    <p:sldId id="292" r:id="rId32"/>
    <p:sldId id="293" r:id="rId33"/>
    <p:sldId id="321" r:id="rId34"/>
    <p:sldId id="322" r:id="rId35"/>
    <p:sldId id="294" r:id="rId36"/>
    <p:sldId id="304" r:id="rId37"/>
    <p:sldId id="303" r:id="rId38"/>
    <p:sldId id="295" r:id="rId39"/>
    <p:sldId id="305" r:id="rId40"/>
    <p:sldId id="309" r:id="rId41"/>
    <p:sldId id="310" r:id="rId42"/>
    <p:sldId id="312" r:id="rId43"/>
    <p:sldId id="311" r:id="rId44"/>
    <p:sldId id="316" r:id="rId45"/>
    <p:sldId id="318" r:id="rId46"/>
    <p:sldId id="319" r:id="rId47"/>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D60C6B-3FF5-9E13-6CA3-4A3F6EF231A2}" v="33" dt="2022-12-09T14:02:58.699"/>
    <p1510:client id="{11D5856B-76E8-93C8-E09E-14AA0F7B6DE7}" v="35" dt="2022-12-12T12:43:45.570"/>
    <p1510:client id="{15C721B2-460B-6C12-CD2D-039F4EA6F592}" v="8" dt="2022-12-12T16:37:31.317"/>
    <p1510:client id="{1B0BC717-ABDD-DCA5-922F-A8E0F3E58F42}" v="5" dt="2022-12-12T16:21:04.902"/>
    <p1510:client id="{1C13CAE6-F8D6-3C92-4DF8-4BB547C1AAC2}" v="995" dt="2022-12-09T15:13:49.651"/>
    <p1510:client id="{1FEE3655-5C40-F4F5-5D4A-370F7D7DF66E}" v="1112" dt="2022-12-11T09:23:42.521"/>
    <p1510:client id="{206A9883-4D51-F584-ECB4-DAFEC450A978}" v="2633" dt="2022-12-10T19:57:53.097"/>
    <p1510:client id="{20DBA318-A4ED-C7ED-29B2-4689E8266BE3}" v="182" dt="2022-12-13T17:41:27.021"/>
    <p1510:client id="{23D89C85-FBBA-0B3A-A683-DF7F4B859C3C}" v="72" dt="2022-12-13T17:19:33.928"/>
    <p1510:client id="{25E96094-1A75-FF78-A783-661431131188}" v="173" dt="2022-12-13T17:01:26.820"/>
    <p1510:client id="{2FE3545A-129C-6D32-A3E0-DE9A6CA7BEF6}" v="19" dt="2022-12-13T13:11:17.343"/>
    <p1510:client id="{335D36EA-46A5-977E-46FD-6A847B542E25}" v="291" dt="2022-12-12T19:05:43.167"/>
    <p1510:client id="{40965AC3-6FAA-0D52-3F8C-D9618E3DE0C4}" v="85" dt="2022-12-14T19:49:28.971"/>
    <p1510:client id="{4344F06E-6ECC-80FF-7CE8-7672EB295C6E}" v="6" dt="2022-12-13T08:13:29.179"/>
    <p1510:client id="{46E68415-B515-361B-00DB-C83681C57F86}" v="376" dt="2022-12-11T19:12:05.426"/>
    <p1510:client id="{5A1EA77E-9EDA-35D1-D901-8760BA659A4A}" v="2151" dt="2022-12-08T16:58:05.070"/>
    <p1510:client id="{643A3AE0-ABBC-89A0-A390-DCCDA2B43E4A}" v="1" dt="2022-12-05T19:41:17.328"/>
    <p1510:client id="{6ED9EC40-13B5-0874-DE46-4BB01CFACCF0}" v="6" dt="2022-12-11T09:26:38.887"/>
    <p1510:client id="{760404A6-CFD4-2BAF-AC52-F6099E40AC18}" v="35" dt="2022-12-11T17:45:48.604"/>
    <p1510:client id="{91D52F5E-8966-E92B-284C-E4351B57D45F}" v="10" dt="2022-12-12T16:35:55.594"/>
    <p1510:client id="{98B17A1B-3960-77BD-EFB8-8BDB1F4F0A6D}" v="121" dt="2022-12-05T14:33:18.934"/>
    <p1510:client id="{9F02A7D7-F35D-C683-A0AB-D8E7C78E1097}" v="83" dt="2022-12-12T11:02:56.839"/>
    <p1510:client id="{A8829499-4646-3116-07E0-3750E06A255E}" v="435" dt="2022-12-12T15:11:27.631"/>
    <p1510:client id="{AEC964C0-FD6B-0EE0-8AC7-428F63CAC76F}" v="301" dt="2022-12-12T16:34:46.845"/>
    <p1510:client id="{BA166515-4E8F-7965-3C2A-FF5ACB9B99BB}" v="4" dt="2022-12-07T16:13:49.749"/>
    <p1510:client id="{BD431EDF-56A7-D243-9A9B-73C956159552}" v="251" dt="2022-12-12T15:35:56.431"/>
    <p1510:client id="{C71956E0-3002-FD62-43C8-5D520EB3377A}" v="563" dt="2022-12-06T14:20:42.614"/>
    <p1510:client id="{CA81480B-C592-0224-3A72-181721C6D9D2}" v="14" dt="2022-12-10T20:02:37.686"/>
    <p1510:client id="{CD39FB4B-D1E0-4A8A-A404-668BD42157CC}" v="97" dt="2022-12-05T13:23:42.322"/>
    <p1510:client id="{DB4183D8-08EF-8725-EE54-C8FCD36CF0DB}" v="2" dt="2022-12-10T19:59:30.507"/>
    <p1510:client id="{E184996D-4099-6E9E-EE15-D0D613948C89}" v="523" dt="2022-12-08T13:05:50.598"/>
    <p1510:client id="{E4BE6634-5768-2711-C610-D9FCA7D92CBF}" v="1" dt="2022-12-12T19:09:14.995"/>
    <p1510:client id="{E5298E14-ECED-9799-2B86-B2174EDC9B21}" v="295" dt="2022-12-12T16:08:33.614"/>
    <p1510:client id="{EB0AC295-7E09-D47A-AB58-1A668A650BEE}" v="17" dt="2022-12-05T19:40:36.593"/>
    <p1510:client id="{F76EC770-81B5-9C7D-4C1D-61E0512481FB}" v="32" dt="2022-12-15T09:51:03.4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189BF3-10DA-4613-8193-6BFA5B4C1EC3}"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A33E5FC6-4B2D-436C-A110-ACB73530A85A}">
      <dgm:prSet/>
      <dgm:spPr/>
      <dgm:t>
        <a:bodyPr/>
        <a:lstStyle/>
        <a:p>
          <a:r>
            <a:rPr lang="tr-TR"/>
            <a:t>Denetimsiz Öğrenme Nedir? </a:t>
          </a:r>
          <a:endParaRPr lang="en-US"/>
        </a:p>
      </dgm:t>
    </dgm:pt>
    <dgm:pt modelId="{83A69144-5C70-4C68-8152-AFB98BEBEBFC}" type="parTrans" cxnId="{8D17CAAA-5A1C-46D6-B148-AADC52D5198F}">
      <dgm:prSet/>
      <dgm:spPr/>
      <dgm:t>
        <a:bodyPr/>
        <a:lstStyle/>
        <a:p>
          <a:endParaRPr lang="en-US"/>
        </a:p>
      </dgm:t>
    </dgm:pt>
    <dgm:pt modelId="{44854B19-C447-4F8B-98A1-166724ED581F}" type="sibTrans" cxnId="{8D17CAAA-5A1C-46D6-B148-AADC52D5198F}">
      <dgm:prSet/>
      <dgm:spPr/>
      <dgm:t>
        <a:bodyPr/>
        <a:lstStyle/>
        <a:p>
          <a:endParaRPr lang="en-US"/>
        </a:p>
      </dgm:t>
    </dgm:pt>
    <dgm:pt modelId="{F196C45C-4B65-4207-AB73-E0F4245F2FFE}">
      <dgm:prSet/>
      <dgm:spPr/>
      <dgm:t>
        <a:bodyPr/>
        <a:lstStyle/>
        <a:p>
          <a:r>
            <a:rPr lang="tr-TR">
              <a:latin typeface="Corbel" panose="020B0503020204020204"/>
            </a:rPr>
            <a:t>Kümeleme</a:t>
          </a:r>
          <a:r>
            <a:rPr lang="tr-TR"/>
            <a:t> Algoritması</a:t>
          </a:r>
          <a:endParaRPr lang="en-US"/>
        </a:p>
      </dgm:t>
    </dgm:pt>
    <dgm:pt modelId="{6C8047C2-A932-4BCE-BF67-B905E2E1D1D6}" type="parTrans" cxnId="{F0BF51D4-D5AB-46AE-B4F2-BF03EDA4A312}">
      <dgm:prSet/>
      <dgm:spPr/>
      <dgm:t>
        <a:bodyPr/>
        <a:lstStyle/>
        <a:p>
          <a:endParaRPr lang="en-US"/>
        </a:p>
      </dgm:t>
    </dgm:pt>
    <dgm:pt modelId="{F7860B5D-51CF-4AD6-8FB7-C9BDE2F76E27}" type="sibTrans" cxnId="{F0BF51D4-D5AB-46AE-B4F2-BF03EDA4A312}">
      <dgm:prSet/>
      <dgm:spPr/>
      <dgm:t>
        <a:bodyPr/>
        <a:lstStyle/>
        <a:p>
          <a:endParaRPr lang="en-US"/>
        </a:p>
      </dgm:t>
    </dgm:pt>
    <dgm:pt modelId="{0BED171A-E411-4D2F-B8A2-78B27CB5F663}">
      <dgm:prSet/>
      <dgm:spPr/>
      <dgm:t>
        <a:bodyPr/>
        <a:lstStyle/>
        <a:p>
          <a:r>
            <a:rPr lang="tr-TR"/>
            <a:t>Boyut Küçültme Algoritması</a:t>
          </a:r>
          <a:endParaRPr lang="en-US"/>
        </a:p>
      </dgm:t>
    </dgm:pt>
    <dgm:pt modelId="{5296633A-0A83-403D-A220-EB85DF5931A0}" type="parTrans" cxnId="{A7A15B15-E5A0-4330-A648-FD92FEA47827}">
      <dgm:prSet/>
      <dgm:spPr/>
      <dgm:t>
        <a:bodyPr/>
        <a:lstStyle/>
        <a:p>
          <a:endParaRPr lang="en-US"/>
        </a:p>
      </dgm:t>
    </dgm:pt>
    <dgm:pt modelId="{5EF72AA9-E5C6-4DD1-AA33-7D52B49211D4}" type="sibTrans" cxnId="{A7A15B15-E5A0-4330-A648-FD92FEA47827}">
      <dgm:prSet/>
      <dgm:spPr/>
      <dgm:t>
        <a:bodyPr/>
        <a:lstStyle/>
        <a:p>
          <a:endParaRPr lang="en-US"/>
        </a:p>
      </dgm:t>
    </dgm:pt>
    <dgm:pt modelId="{D0D0E93B-1384-4810-AA74-CE8F15CC484E}">
      <dgm:prSet/>
      <dgm:spPr/>
      <dgm:t>
        <a:bodyPr/>
        <a:lstStyle/>
        <a:p>
          <a:r>
            <a:rPr lang="tr-TR"/>
            <a:t>Pazar Sepeti Algoritması</a:t>
          </a:r>
          <a:endParaRPr lang="en-US"/>
        </a:p>
      </dgm:t>
    </dgm:pt>
    <dgm:pt modelId="{9F88C42D-C9CD-46FB-9A96-B50C35A99735}" type="parTrans" cxnId="{7EF575C0-5FA8-4256-A2D3-9FEE8527B555}">
      <dgm:prSet/>
      <dgm:spPr/>
      <dgm:t>
        <a:bodyPr/>
        <a:lstStyle/>
        <a:p>
          <a:endParaRPr lang="en-US"/>
        </a:p>
      </dgm:t>
    </dgm:pt>
    <dgm:pt modelId="{B9E8EE9F-5C5A-477C-B155-861417F5316A}" type="sibTrans" cxnId="{7EF575C0-5FA8-4256-A2D3-9FEE8527B555}">
      <dgm:prSet/>
      <dgm:spPr/>
      <dgm:t>
        <a:bodyPr/>
        <a:lstStyle/>
        <a:p>
          <a:endParaRPr lang="en-US"/>
        </a:p>
      </dgm:t>
    </dgm:pt>
    <dgm:pt modelId="{38F856C3-7A73-4D4C-BB26-77032AAD8B77}">
      <dgm:prSet phldr="0"/>
      <dgm:spPr/>
      <dgm:t>
        <a:bodyPr/>
        <a:lstStyle/>
        <a:p>
          <a:pPr rtl="0"/>
          <a:r>
            <a:rPr lang="tr-TR">
              <a:latin typeface="Corbel" panose="020B0503020204020204"/>
            </a:rPr>
            <a:t>1-) K-</a:t>
          </a:r>
          <a:r>
            <a:rPr lang="tr-TR" err="1">
              <a:latin typeface="Corbel" panose="020B0503020204020204"/>
            </a:rPr>
            <a:t>Means</a:t>
          </a:r>
          <a:r>
            <a:rPr lang="tr-TR">
              <a:latin typeface="Corbel" panose="020B0503020204020204"/>
            </a:rPr>
            <a:t> Kümeleme Algoritması</a:t>
          </a:r>
        </a:p>
      </dgm:t>
    </dgm:pt>
    <dgm:pt modelId="{421EF2BF-FF51-41CE-B4CA-578E7A7C56BF}" type="parTrans" cxnId="{0EF2A7F9-A1BC-48CC-8D18-985BEEBBA8C3}">
      <dgm:prSet/>
      <dgm:spPr/>
    </dgm:pt>
    <dgm:pt modelId="{2A1E0928-1B4D-45B2-9ECB-9FB975B1201B}" type="sibTrans" cxnId="{0EF2A7F9-A1BC-48CC-8D18-985BEEBBA8C3}">
      <dgm:prSet/>
      <dgm:spPr/>
    </dgm:pt>
    <dgm:pt modelId="{1270F196-57E7-45A5-BEB1-837904434D40}">
      <dgm:prSet phldr="0"/>
      <dgm:spPr/>
      <dgm:t>
        <a:bodyPr/>
        <a:lstStyle/>
        <a:p>
          <a:pPr rtl="0"/>
          <a:r>
            <a:rPr lang="tr-TR">
              <a:latin typeface="Corbel" panose="020B0503020204020204"/>
            </a:rPr>
            <a:t>2-) Hiyerarşik Kümeleme Algoritması </a:t>
          </a:r>
        </a:p>
      </dgm:t>
    </dgm:pt>
    <dgm:pt modelId="{7B0703DE-DB76-4217-83F1-50F7F594CB24}" type="parTrans" cxnId="{EE95E3A4-6367-4E20-849B-A5D8D3C6871F}">
      <dgm:prSet/>
      <dgm:spPr/>
    </dgm:pt>
    <dgm:pt modelId="{C5E2D15A-79C3-49C0-90DF-DCFC96E963FD}" type="sibTrans" cxnId="{EE95E3A4-6367-4E20-849B-A5D8D3C6871F}">
      <dgm:prSet/>
      <dgm:spPr/>
    </dgm:pt>
    <dgm:pt modelId="{5F4FEEE7-7B4F-4F7E-9FDC-65F93B94E07F}">
      <dgm:prSet phldr="0"/>
      <dgm:spPr/>
      <dgm:t>
        <a:bodyPr/>
        <a:lstStyle/>
        <a:p>
          <a:pPr rtl="0"/>
          <a:r>
            <a:rPr lang="tr-TR">
              <a:latin typeface="Corbel" panose="020B0503020204020204"/>
            </a:rPr>
            <a:t>Makine Öğrenmesi Nedir?</a:t>
          </a:r>
        </a:p>
      </dgm:t>
    </dgm:pt>
    <dgm:pt modelId="{9B220741-9999-499E-91C5-88EF5315B613}" type="parTrans" cxnId="{C40BE6B7-859B-411A-A08D-9BC2992EBC76}">
      <dgm:prSet/>
      <dgm:spPr/>
    </dgm:pt>
    <dgm:pt modelId="{1622988D-13B0-43DF-9076-DCB5146F9A63}" type="sibTrans" cxnId="{C40BE6B7-859B-411A-A08D-9BC2992EBC76}">
      <dgm:prSet/>
      <dgm:spPr/>
    </dgm:pt>
    <dgm:pt modelId="{9BA3D87B-F692-481D-9ED4-2B5B69503992}">
      <dgm:prSet phldr="0"/>
      <dgm:spPr/>
      <dgm:t>
        <a:bodyPr/>
        <a:lstStyle/>
        <a:p>
          <a:pPr rtl="0"/>
          <a:r>
            <a:rPr lang="tr-TR">
              <a:latin typeface="Corbel" panose="020B0503020204020204"/>
            </a:rPr>
            <a:t>Denetimli Öğrenme Nedir?</a:t>
          </a:r>
        </a:p>
      </dgm:t>
    </dgm:pt>
    <dgm:pt modelId="{AA8CEE0C-47E0-4B51-B85D-EACB8B51FE49}" type="parTrans" cxnId="{C747742B-D1DE-4AB5-A981-51238E045AFF}">
      <dgm:prSet/>
      <dgm:spPr/>
    </dgm:pt>
    <dgm:pt modelId="{3933E3E3-E7E2-4EEA-B2F9-DD1F4A6E29FA}" type="sibTrans" cxnId="{C747742B-D1DE-4AB5-A981-51238E045AFF}">
      <dgm:prSet/>
      <dgm:spPr/>
    </dgm:pt>
    <dgm:pt modelId="{60B31FF6-2CF7-4EEC-B3A1-6D74EF69733F}">
      <dgm:prSet phldr="0"/>
      <dgm:spPr/>
      <dgm:t>
        <a:bodyPr/>
        <a:lstStyle/>
        <a:p>
          <a:pPr rtl="0"/>
          <a:r>
            <a:rPr lang="tr-TR">
              <a:latin typeface="Corbel" panose="020B0503020204020204"/>
            </a:rPr>
            <a:t>Denetimli ve Denetimsiz Öğrenme Arasındaki Farklılıklar</a:t>
          </a:r>
        </a:p>
      </dgm:t>
    </dgm:pt>
    <dgm:pt modelId="{4FC52F4C-CF10-4182-BEEE-FFA53ED97698}" type="parTrans" cxnId="{3B7C4A36-6FB5-44B7-86AD-EAC2C580E983}">
      <dgm:prSet/>
      <dgm:spPr/>
    </dgm:pt>
    <dgm:pt modelId="{72CE84F0-63DC-43E1-B678-E2C9789E227A}" type="sibTrans" cxnId="{3B7C4A36-6FB5-44B7-86AD-EAC2C580E983}">
      <dgm:prSet/>
      <dgm:spPr/>
    </dgm:pt>
    <dgm:pt modelId="{DF4B51BB-57A0-414A-A20E-4873E6E82C0A}" type="pres">
      <dgm:prSet presAssocID="{A5189BF3-10DA-4613-8193-6BFA5B4C1EC3}" presName="linear" presStyleCnt="0">
        <dgm:presLayoutVars>
          <dgm:animLvl val="lvl"/>
          <dgm:resizeHandles val="exact"/>
        </dgm:presLayoutVars>
      </dgm:prSet>
      <dgm:spPr/>
    </dgm:pt>
    <dgm:pt modelId="{A12CC57A-46AE-49AD-A01E-C721E8E8C58C}" type="pres">
      <dgm:prSet presAssocID="{5F4FEEE7-7B4F-4F7E-9FDC-65F93B94E07F}" presName="parentText" presStyleLbl="node1" presStyleIdx="0" presStyleCnt="9">
        <dgm:presLayoutVars>
          <dgm:chMax val="0"/>
          <dgm:bulletEnabled val="1"/>
        </dgm:presLayoutVars>
      </dgm:prSet>
      <dgm:spPr/>
    </dgm:pt>
    <dgm:pt modelId="{3F182EAD-9717-4AA6-BAC2-46C5A9A12DF9}" type="pres">
      <dgm:prSet presAssocID="{1622988D-13B0-43DF-9076-DCB5146F9A63}" presName="spacer" presStyleCnt="0"/>
      <dgm:spPr/>
    </dgm:pt>
    <dgm:pt modelId="{DDFE89DB-BA0E-4FEF-A8C5-ACB009C044E3}" type="pres">
      <dgm:prSet presAssocID="{9BA3D87B-F692-481D-9ED4-2B5B69503992}" presName="parentText" presStyleLbl="node1" presStyleIdx="1" presStyleCnt="9">
        <dgm:presLayoutVars>
          <dgm:chMax val="0"/>
          <dgm:bulletEnabled val="1"/>
        </dgm:presLayoutVars>
      </dgm:prSet>
      <dgm:spPr/>
    </dgm:pt>
    <dgm:pt modelId="{3CEB940B-8880-452B-BB7B-DCEDBC9568D7}" type="pres">
      <dgm:prSet presAssocID="{3933E3E3-E7E2-4EEA-B2F9-DD1F4A6E29FA}" presName="spacer" presStyleCnt="0"/>
      <dgm:spPr/>
    </dgm:pt>
    <dgm:pt modelId="{E6373FFA-B2D3-4F85-9837-640029E4E88A}" type="pres">
      <dgm:prSet presAssocID="{A33E5FC6-4B2D-436C-A110-ACB73530A85A}" presName="parentText" presStyleLbl="node1" presStyleIdx="2" presStyleCnt="9">
        <dgm:presLayoutVars>
          <dgm:chMax val="0"/>
          <dgm:bulletEnabled val="1"/>
        </dgm:presLayoutVars>
      </dgm:prSet>
      <dgm:spPr/>
    </dgm:pt>
    <dgm:pt modelId="{BF3F0338-D5E7-4AD6-B399-1F36472BCE9B}" type="pres">
      <dgm:prSet presAssocID="{44854B19-C447-4F8B-98A1-166724ED581F}" presName="spacer" presStyleCnt="0"/>
      <dgm:spPr/>
    </dgm:pt>
    <dgm:pt modelId="{B9C6B065-9489-46CC-BAE0-830A40BC91CB}" type="pres">
      <dgm:prSet presAssocID="{60B31FF6-2CF7-4EEC-B3A1-6D74EF69733F}" presName="parentText" presStyleLbl="node1" presStyleIdx="3" presStyleCnt="9">
        <dgm:presLayoutVars>
          <dgm:chMax val="0"/>
          <dgm:bulletEnabled val="1"/>
        </dgm:presLayoutVars>
      </dgm:prSet>
      <dgm:spPr/>
    </dgm:pt>
    <dgm:pt modelId="{D3EFEE93-16AF-4799-971A-C1BB4FDC2734}" type="pres">
      <dgm:prSet presAssocID="{72CE84F0-63DC-43E1-B678-E2C9789E227A}" presName="spacer" presStyleCnt="0"/>
      <dgm:spPr/>
    </dgm:pt>
    <dgm:pt modelId="{780C8E62-3F38-47CF-A841-CB23ED21708B}" type="pres">
      <dgm:prSet presAssocID="{F196C45C-4B65-4207-AB73-E0F4245F2FFE}" presName="parentText" presStyleLbl="node1" presStyleIdx="4" presStyleCnt="9">
        <dgm:presLayoutVars>
          <dgm:chMax val="0"/>
          <dgm:bulletEnabled val="1"/>
        </dgm:presLayoutVars>
      </dgm:prSet>
      <dgm:spPr/>
    </dgm:pt>
    <dgm:pt modelId="{B248F924-959C-4CB0-AC58-CF94D2DE2684}" type="pres">
      <dgm:prSet presAssocID="{F7860B5D-51CF-4AD6-8FB7-C9BDE2F76E27}" presName="spacer" presStyleCnt="0"/>
      <dgm:spPr/>
    </dgm:pt>
    <dgm:pt modelId="{96A659D0-9314-4525-8BCF-C11B361C53C9}" type="pres">
      <dgm:prSet presAssocID="{38F856C3-7A73-4D4C-BB26-77032AAD8B77}" presName="parentText" presStyleLbl="node1" presStyleIdx="5" presStyleCnt="9">
        <dgm:presLayoutVars>
          <dgm:chMax val="0"/>
          <dgm:bulletEnabled val="1"/>
        </dgm:presLayoutVars>
      </dgm:prSet>
      <dgm:spPr/>
    </dgm:pt>
    <dgm:pt modelId="{74C7CB2A-3B9A-4962-BC4F-9084476BE55E}" type="pres">
      <dgm:prSet presAssocID="{2A1E0928-1B4D-45B2-9ECB-9FB975B1201B}" presName="spacer" presStyleCnt="0"/>
      <dgm:spPr/>
    </dgm:pt>
    <dgm:pt modelId="{1B6502F9-2B46-43C5-AB7D-929A9049988C}" type="pres">
      <dgm:prSet presAssocID="{1270F196-57E7-45A5-BEB1-837904434D40}" presName="parentText" presStyleLbl="node1" presStyleIdx="6" presStyleCnt="9">
        <dgm:presLayoutVars>
          <dgm:chMax val="0"/>
          <dgm:bulletEnabled val="1"/>
        </dgm:presLayoutVars>
      </dgm:prSet>
      <dgm:spPr/>
    </dgm:pt>
    <dgm:pt modelId="{CF3E47B0-0676-4771-9CB6-A132E1F14437}" type="pres">
      <dgm:prSet presAssocID="{C5E2D15A-79C3-49C0-90DF-DCFC96E963FD}" presName="spacer" presStyleCnt="0"/>
      <dgm:spPr/>
    </dgm:pt>
    <dgm:pt modelId="{602DC182-4FCE-4784-A38C-D537503D3C7B}" type="pres">
      <dgm:prSet presAssocID="{0BED171A-E411-4D2F-B8A2-78B27CB5F663}" presName="parentText" presStyleLbl="node1" presStyleIdx="7" presStyleCnt="9">
        <dgm:presLayoutVars>
          <dgm:chMax val="0"/>
          <dgm:bulletEnabled val="1"/>
        </dgm:presLayoutVars>
      </dgm:prSet>
      <dgm:spPr/>
    </dgm:pt>
    <dgm:pt modelId="{183EF08C-A763-4459-8A6A-E4BEDDC4A41A}" type="pres">
      <dgm:prSet presAssocID="{5EF72AA9-E5C6-4DD1-AA33-7D52B49211D4}" presName="spacer" presStyleCnt="0"/>
      <dgm:spPr/>
    </dgm:pt>
    <dgm:pt modelId="{F5DF8E18-5E2F-4892-8071-210BF6E1A65A}" type="pres">
      <dgm:prSet presAssocID="{D0D0E93B-1384-4810-AA74-CE8F15CC484E}" presName="parentText" presStyleLbl="node1" presStyleIdx="8" presStyleCnt="9">
        <dgm:presLayoutVars>
          <dgm:chMax val="0"/>
          <dgm:bulletEnabled val="1"/>
        </dgm:presLayoutVars>
      </dgm:prSet>
      <dgm:spPr/>
    </dgm:pt>
  </dgm:ptLst>
  <dgm:cxnLst>
    <dgm:cxn modelId="{A3AB4712-1417-4407-8C45-7EF70E468909}" type="presOf" srcId="{D0D0E93B-1384-4810-AA74-CE8F15CC484E}" destId="{F5DF8E18-5E2F-4892-8071-210BF6E1A65A}" srcOrd="0" destOrd="0" presId="urn:microsoft.com/office/officeart/2005/8/layout/vList2"/>
    <dgm:cxn modelId="{A7A15B15-E5A0-4330-A648-FD92FEA47827}" srcId="{A5189BF3-10DA-4613-8193-6BFA5B4C1EC3}" destId="{0BED171A-E411-4D2F-B8A2-78B27CB5F663}" srcOrd="7" destOrd="0" parTransId="{5296633A-0A83-403D-A220-EB85DF5931A0}" sibTransId="{5EF72AA9-E5C6-4DD1-AA33-7D52B49211D4}"/>
    <dgm:cxn modelId="{7791AF28-5E58-44AB-8BBE-93138AA55704}" type="presOf" srcId="{1270F196-57E7-45A5-BEB1-837904434D40}" destId="{1B6502F9-2B46-43C5-AB7D-929A9049988C}" srcOrd="0" destOrd="0" presId="urn:microsoft.com/office/officeart/2005/8/layout/vList2"/>
    <dgm:cxn modelId="{C747742B-D1DE-4AB5-A981-51238E045AFF}" srcId="{A5189BF3-10DA-4613-8193-6BFA5B4C1EC3}" destId="{9BA3D87B-F692-481D-9ED4-2B5B69503992}" srcOrd="1" destOrd="0" parTransId="{AA8CEE0C-47E0-4B51-B85D-EACB8B51FE49}" sibTransId="{3933E3E3-E7E2-4EEA-B2F9-DD1F4A6E29FA}"/>
    <dgm:cxn modelId="{CD65E62C-0620-40B4-B760-56B31013865D}" type="presOf" srcId="{9BA3D87B-F692-481D-9ED4-2B5B69503992}" destId="{DDFE89DB-BA0E-4FEF-A8C5-ACB009C044E3}" srcOrd="0" destOrd="0" presId="urn:microsoft.com/office/officeart/2005/8/layout/vList2"/>
    <dgm:cxn modelId="{3B7C4A36-6FB5-44B7-86AD-EAC2C580E983}" srcId="{A5189BF3-10DA-4613-8193-6BFA5B4C1EC3}" destId="{60B31FF6-2CF7-4EEC-B3A1-6D74EF69733F}" srcOrd="3" destOrd="0" parTransId="{4FC52F4C-CF10-4182-BEEE-FFA53ED97698}" sibTransId="{72CE84F0-63DC-43E1-B678-E2C9789E227A}"/>
    <dgm:cxn modelId="{CC841E62-A36C-4DDA-87BB-77EC3B08DE88}" type="presOf" srcId="{A5189BF3-10DA-4613-8193-6BFA5B4C1EC3}" destId="{DF4B51BB-57A0-414A-A20E-4873E6E82C0A}" srcOrd="0" destOrd="0" presId="urn:microsoft.com/office/officeart/2005/8/layout/vList2"/>
    <dgm:cxn modelId="{FEEC5146-BD59-4FF0-9B1A-238ED0CFC337}" type="presOf" srcId="{F196C45C-4B65-4207-AB73-E0F4245F2FFE}" destId="{780C8E62-3F38-47CF-A841-CB23ED21708B}" srcOrd="0" destOrd="0" presId="urn:microsoft.com/office/officeart/2005/8/layout/vList2"/>
    <dgm:cxn modelId="{70BB037D-4C1D-44F9-9219-AED624B6759C}" type="presOf" srcId="{5F4FEEE7-7B4F-4F7E-9FDC-65F93B94E07F}" destId="{A12CC57A-46AE-49AD-A01E-C721E8E8C58C}" srcOrd="0" destOrd="0" presId="urn:microsoft.com/office/officeart/2005/8/layout/vList2"/>
    <dgm:cxn modelId="{183BFA98-3983-4676-92C8-D3717E152E96}" type="presOf" srcId="{60B31FF6-2CF7-4EEC-B3A1-6D74EF69733F}" destId="{B9C6B065-9489-46CC-BAE0-830A40BC91CB}" srcOrd="0" destOrd="0" presId="urn:microsoft.com/office/officeart/2005/8/layout/vList2"/>
    <dgm:cxn modelId="{EE95E3A4-6367-4E20-849B-A5D8D3C6871F}" srcId="{A5189BF3-10DA-4613-8193-6BFA5B4C1EC3}" destId="{1270F196-57E7-45A5-BEB1-837904434D40}" srcOrd="6" destOrd="0" parTransId="{7B0703DE-DB76-4217-83F1-50F7F594CB24}" sibTransId="{C5E2D15A-79C3-49C0-90DF-DCFC96E963FD}"/>
    <dgm:cxn modelId="{8D17CAAA-5A1C-46D6-B148-AADC52D5198F}" srcId="{A5189BF3-10DA-4613-8193-6BFA5B4C1EC3}" destId="{A33E5FC6-4B2D-436C-A110-ACB73530A85A}" srcOrd="2" destOrd="0" parTransId="{83A69144-5C70-4C68-8152-AFB98BEBEBFC}" sibTransId="{44854B19-C447-4F8B-98A1-166724ED581F}"/>
    <dgm:cxn modelId="{550557B7-0CBA-4F9A-93B0-932930FBA14A}" type="presOf" srcId="{A33E5FC6-4B2D-436C-A110-ACB73530A85A}" destId="{E6373FFA-B2D3-4F85-9837-640029E4E88A}" srcOrd="0" destOrd="0" presId="urn:microsoft.com/office/officeart/2005/8/layout/vList2"/>
    <dgm:cxn modelId="{C40BE6B7-859B-411A-A08D-9BC2992EBC76}" srcId="{A5189BF3-10DA-4613-8193-6BFA5B4C1EC3}" destId="{5F4FEEE7-7B4F-4F7E-9FDC-65F93B94E07F}" srcOrd="0" destOrd="0" parTransId="{9B220741-9999-499E-91C5-88EF5315B613}" sibTransId="{1622988D-13B0-43DF-9076-DCB5146F9A63}"/>
    <dgm:cxn modelId="{7EF575C0-5FA8-4256-A2D3-9FEE8527B555}" srcId="{A5189BF3-10DA-4613-8193-6BFA5B4C1EC3}" destId="{D0D0E93B-1384-4810-AA74-CE8F15CC484E}" srcOrd="8" destOrd="0" parTransId="{9F88C42D-C9CD-46FB-9A96-B50C35A99735}" sibTransId="{B9E8EE9F-5C5A-477C-B155-861417F5316A}"/>
    <dgm:cxn modelId="{F0BF51D4-D5AB-46AE-B4F2-BF03EDA4A312}" srcId="{A5189BF3-10DA-4613-8193-6BFA5B4C1EC3}" destId="{F196C45C-4B65-4207-AB73-E0F4245F2FFE}" srcOrd="4" destOrd="0" parTransId="{6C8047C2-A932-4BCE-BF67-B905E2E1D1D6}" sibTransId="{F7860B5D-51CF-4AD6-8FB7-C9BDE2F76E27}"/>
    <dgm:cxn modelId="{BFBEFFDC-9EE9-45B3-A921-7A7F54C4D106}" type="presOf" srcId="{38F856C3-7A73-4D4C-BB26-77032AAD8B77}" destId="{96A659D0-9314-4525-8BCF-C11B361C53C9}" srcOrd="0" destOrd="0" presId="urn:microsoft.com/office/officeart/2005/8/layout/vList2"/>
    <dgm:cxn modelId="{A29502E5-4610-401B-BC82-A3C4C69CF581}" type="presOf" srcId="{0BED171A-E411-4D2F-B8A2-78B27CB5F663}" destId="{602DC182-4FCE-4784-A38C-D537503D3C7B}" srcOrd="0" destOrd="0" presId="urn:microsoft.com/office/officeart/2005/8/layout/vList2"/>
    <dgm:cxn modelId="{0EF2A7F9-A1BC-48CC-8D18-985BEEBBA8C3}" srcId="{A5189BF3-10DA-4613-8193-6BFA5B4C1EC3}" destId="{38F856C3-7A73-4D4C-BB26-77032AAD8B77}" srcOrd="5" destOrd="0" parTransId="{421EF2BF-FF51-41CE-B4CA-578E7A7C56BF}" sibTransId="{2A1E0928-1B4D-45B2-9ECB-9FB975B1201B}"/>
    <dgm:cxn modelId="{F3099EF1-89F9-4944-8812-345094B8214D}" type="presParOf" srcId="{DF4B51BB-57A0-414A-A20E-4873E6E82C0A}" destId="{A12CC57A-46AE-49AD-A01E-C721E8E8C58C}" srcOrd="0" destOrd="0" presId="urn:microsoft.com/office/officeart/2005/8/layout/vList2"/>
    <dgm:cxn modelId="{0F14400F-4FC9-4B58-9AC0-141C23313EE2}" type="presParOf" srcId="{DF4B51BB-57A0-414A-A20E-4873E6E82C0A}" destId="{3F182EAD-9717-4AA6-BAC2-46C5A9A12DF9}" srcOrd="1" destOrd="0" presId="urn:microsoft.com/office/officeart/2005/8/layout/vList2"/>
    <dgm:cxn modelId="{1C2579F3-70A9-4D79-AA0B-DB0C1F4D7FD2}" type="presParOf" srcId="{DF4B51BB-57A0-414A-A20E-4873E6E82C0A}" destId="{DDFE89DB-BA0E-4FEF-A8C5-ACB009C044E3}" srcOrd="2" destOrd="0" presId="urn:microsoft.com/office/officeart/2005/8/layout/vList2"/>
    <dgm:cxn modelId="{92E6E3A7-23F3-44E6-8323-A6DC41339AE8}" type="presParOf" srcId="{DF4B51BB-57A0-414A-A20E-4873E6E82C0A}" destId="{3CEB940B-8880-452B-BB7B-DCEDBC9568D7}" srcOrd="3" destOrd="0" presId="urn:microsoft.com/office/officeart/2005/8/layout/vList2"/>
    <dgm:cxn modelId="{38C38CE9-4BD4-48BE-A412-4C71F7400CAB}" type="presParOf" srcId="{DF4B51BB-57A0-414A-A20E-4873E6E82C0A}" destId="{E6373FFA-B2D3-4F85-9837-640029E4E88A}" srcOrd="4" destOrd="0" presId="urn:microsoft.com/office/officeart/2005/8/layout/vList2"/>
    <dgm:cxn modelId="{6EF2B48B-0D09-4DB0-9C9B-3C46FF74499E}" type="presParOf" srcId="{DF4B51BB-57A0-414A-A20E-4873E6E82C0A}" destId="{BF3F0338-D5E7-4AD6-B399-1F36472BCE9B}" srcOrd="5" destOrd="0" presId="urn:microsoft.com/office/officeart/2005/8/layout/vList2"/>
    <dgm:cxn modelId="{A791894D-924E-40A1-80C7-9885AB9BBBEE}" type="presParOf" srcId="{DF4B51BB-57A0-414A-A20E-4873E6E82C0A}" destId="{B9C6B065-9489-46CC-BAE0-830A40BC91CB}" srcOrd="6" destOrd="0" presId="urn:microsoft.com/office/officeart/2005/8/layout/vList2"/>
    <dgm:cxn modelId="{A9693EAB-B665-46E4-9FD8-9F800AD95EE1}" type="presParOf" srcId="{DF4B51BB-57A0-414A-A20E-4873E6E82C0A}" destId="{D3EFEE93-16AF-4799-971A-C1BB4FDC2734}" srcOrd="7" destOrd="0" presId="urn:microsoft.com/office/officeart/2005/8/layout/vList2"/>
    <dgm:cxn modelId="{19FAB0C4-DBDD-47ED-A0C2-87AF02B83A1A}" type="presParOf" srcId="{DF4B51BB-57A0-414A-A20E-4873E6E82C0A}" destId="{780C8E62-3F38-47CF-A841-CB23ED21708B}" srcOrd="8" destOrd="0" presId="urn:microsoft.com/office/officeart/2005/8/layout/vList2"/>
    <dgm:cxn modelId="{707EA072-4561-4B7D-B13C-9114888033FC}" type="presParOf" srcId="{DF4B51BB-57A0-414A-A20E-4873E6E82C0A}" destId="{B248F924-959C-4CB0-AC58-CF94D2DE2684}" srcOrd="9" destOrd="0" presId="urn:microsoft.com/office/officeart/2005/8/layout/vList2"/>
    <dgm:cxn modelId="{FF4CCE23-E29D-4D5E-B08A-B0D83CA37325}" type="presParOf" srcId="{DF4B51BB-57A0-414A-A20E-4873E6E82C0A}" destId="{96A659D0-9314-4525-8BCF-C11B361C53C9}" srcOrd="10" destOrd="0" presId="urn:microsoft.com/office/officeart/2005/8/layout/vList2"/>
    <dgm:cxn modelId="{9B5ED717-36CC-4376-A6DE-4006411AD420}" type="presParOf" srcId="{DF4B51BB-57A0-414A-A20E-4873E6E82C0A}" destId="{74C7CB2A-3B9A-4962-BC4F-9084476BE55E}" srcOrd="11" destOrd="0" presId="urn:microsoft.com/office/officeart/2005/8/layout/vList2"/>
    <dgm:cxn modelId="{59C2EE79-5883-4AB5-AA07-8C69B2EB10E8}" type="presParOf" srcId="{DF4B51BB-57A0-414A-A20E-4873E6E82C0A}" destId="{1B6502F9-2B46-43C5-AB7D-929A9049988C}" srcOrd="12" destOrd="0" presId="urn:microsoft.com/office/officeart/2005/8/layout/vList2"/>
    <dgm:cxn modelId="{8945A1C7-849A-4082-95BF-497D2C722DE4}" type="presParOf" srcId="{DF4B51BB-57A0-414A-A20E-4873E6E82C0A}" destId="{CF3E47B0-0676-4771-9CB6-A132E1F14437}" srcOrd="13" destOrd="0" presId="urn:microsoft.com/office/officeart/2005/8/layout/vList2"/>
    <dgm:cxn modelId="{EEAD332D-45C3-44ED-9AD7-1B355F2003B0}" type="presParOf" srcId="{DF4B51BB-57A0-414A-A20E-4873E6E82C0A}" destId="{602DC182-4FCE-4784-A38C-D537503D3C7B}" srcOrd="14" destOrd="0" presId="urn:microsoft.com/office/officeart/2005/8/layout/vList2"/>
    <dgm:cxn modelId="{F47CF093-79CB-4512-B342-8883AB6ED81C}" type="presParOf" srcId="{DF4B51BB-57A0-414A-A20E-4873E6E82C0A}" destId="{183EF08C-A763-4459-8A6A-E4BEDDC4A41A}" srcOrd="15" destOrd="0" presId="urn:microsoft.com/office/officeart/2005/8/layout/vList2"/>
    <dgm:cxn modelId="{4FBB73E9-D211-4631-8202-5A7E8C579694}" type="presParOf" srcId="{DF4B51BB-57A0-414A-A20E-4873E6E82C0A}" destId="{F5DF8E18-5E2F-4892-8071-210BF6E1A65A}"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189BF3-10DA-4613-8193-6BFA5B4C1EC3}"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A33E5FC6-4B2D-436C-A110-ACB73530A85A}">
      <dgm:prSet/>
      <dgm:spPr/>
      <dgm:t>
        <a:bodyPr/>
        <a:lstStyle/>
        <a:p>
          <a:pPr rtl="0"/>
          <a:r>
            <a:rPr lang="tr-TR">
              <a:latin typeface="Corbel" panose="020B0503020204020204"/>
            </a:rPr>
            <a:t>Pazar Sepeti Analizi</a:t>
          </a:r>
          <a:r>
            <a:rPr lang="tr-TR"/>
            <a:t> Nedir? </a:t>
          </a:r>
          <a:endParaRPr lang="en-US"/>
        </a:p>
      </dgm:t>
    </dgm:pt>
    <dgm:pt modelId="{83A69144-5C70-4C68-8152-AFB98BEBEBFC}" type="parTrans" cxnId="{8D17CAAA-5A1C-46D6-B148-AADC52D5198F}">
      <dgm:prSet/>
      <dgm:spPr/>
      <dgm:t>
        <a:bodyPr/>
        <a:lstStyle/>
        <a:p>
          <a:endParaRPr lang="en-US"/>
        </a:p>
      </dgm:t>
    </dgm:pt>
    <dgm:pt modelId="{44854B19-C447-4F8B-98A1-166724ED581F}" type="sibTrans" cxnId="{8D17CAAA-5A1C-46D6-B148-AADC52D5198F}">
      <dgm:prSet/>
      <dgm:spPr/>
      <dgm:t>
        <a:bodyPr/>
        <a:lstStyle/>
        <a:p>
          <a:endParaRPr lang="en-US"/>
        </a:p>
      </dgm:t>
    </dgm:pt>
    <dgm:pt modelId="{F196C45C-4B65-4207-AB73-E0F4245F2FFE}">
      <dgm:prSet/>
      <dgm:spPr/>
      <dgm:t>
        <a:bodyPr/>
        <a:lstStyle/>
        <a:p>
          <a:pPr rtl="0"/>
          <a:r>
            <a:rPr lang="tr-TR">
              <a:latin typeface="Corbel" panose="020B0503020204020204"/>
            </a:rPr>
            <a:t>Pazar Sepeti Uygulamaları</a:t>
          </a:r>
          <a:endParaRPr lang="en-US"/>
        </a:p>
      </dgm:t>
    </dgm:pt>
    <dgm:pt modelId="{6C8047C2-A932-4BCE-BF67-B905E2E1D1D6}" type="parTrans" cxnId="{F0BF51D4-D5AB-46AE-B4F2-BF03EDA4A312}">
      <dgm:prSet/>
      <dgm:spPr/>
      <dgm:t>
        <a:bodyPr/>
        <a:lstStyle/>
        <a:p>
          <a:endParaRPr lang="en-US"/>
        </a:p>
      </dgm:t>
    </dgm:pt>
    <dgm:pt modelId="{F7860B5D-51CF-4AD6-8FB7-C9BDE2F76E27}" type="sibTrans" cxnId="{F0BF51D4-D5AB-46AE-B4F2-BF03EDA4A312}">
      <dgm:prSet/>
      <dgm:spPr/>
      <dgm:t>
        <a:bodyPr/>
        <a:lstStyle/>
        <a:p>
          <a:endParaRPr lang="en-US"/>
        </a:p>
      </dgm:t>
    </dgm:pt>
    <dgm:pt modelId="{0BED171A-E411-4D2F-B8A2-78B27CB5F663}">
      <dgm:prSet phldr="0"/>
      <dgm:spPr/>
      <dgm:t>
        <a:bodyPr/>
        <a:lstStyle/>
        <a:p>
          <a:pPr rtl="0"/>
          <a:r>
            <a:rPr lang="tr-TR">
              <a:latin typeface="Corbel" panose="020B0503020204020204"/>
            </a:rPr>
            <a:t>Pazar Sepeti Örnekler</a:t>
          </a:r>
          <a:endParaRPr lang="tr-TR"/>
        </a:p>
      </dgm:t>
    </dgm:pt>
    <dgm:pt modelId="{5296633A-0A83-403D-A220-EB85DF5931A0}" type="parTrans" cxnId="{A7A15B15-E5A0-4330-A648-FD92FEA47827}">
      <dgm:prSet/>
      <dgm:spPr/>
      <dgm:t>
        <a:bodyPr/>
        <a:lstStyle/>
        <a:p>
          <a:endParaRPr lang="en-US"/>
        </a:p>
      </dgm:t>
    </dgm:pt>
    <dgm:pt modelId="{5EF72AA9-E5C6-4DD1-AA33-7D52B49211D4}" type="sibTrans" cxnId="{A7A15B15-E5A0-4330-A648-FD92FEA47827}">
      <dgm:prSet/>
      <dgm:spPr/>
      <dgm:t>
        <a:bodyPr/>
        <a:lstStyle/>
        <a:p>
          <a:endParaRPr lang="en-US"/>
        </a:p>
      </dgm:t>
    </dgm:pt>
    <dgm:pt modelId="{1270F196-57E7-45A5-BEB1-837904434D40}">
      <dgm:prSet phldr="0"/>
      <dgm:spPr/>
      <dgm:t>
        <a:bodyPr/>
        <a:lstStyle/>
        <a:p>
          <a:pPr rtl="0"/>
          <a:r>
            <a:rPr lang="tr-TR">
              <a:latin typeface="Corbel" panose="020B0503020204020204"/>
            </a:rPr>
            <a:t>Apriori Algoritması kullanarak </a:t>
          </a:r>
          <a:r>
            <a:rPr lang="tr-TR"/>
            <a:t>Pazar Sepeti Analizi</a:t>
          </a:r>
        </a:p>
      </dgm:t>
    </dgm:pt>
    <dgm:pt modelId="{7B0703DE-DB76-4217-83F1-50F7F594CB24}" type="parTrans" cxnId="{EE95E3A4-6367-4E20-849B-A5D8D3C6871F}">
      <dgm:prSet/>
      <dgm:spPr/>
    </dgm:pt>
    <dgm:pt modelId="{C5E2D15A-79C3-49C0-90DF-DCFC96E963FD}" type="sibTrans" cxnId="{EE95E3A4-6367-4E20-849B-A5D8D3C6871F}">
      <dgm:prSet/>
      <dgm:spPr/>
    </dgm:pt>
    <dgm:pt modelId="{DF4B51BB-57A0-414A-A20E-4873E6E82C0A}" type="pres">
      <dgm:prSet presAssocID="{A5189BF3-10DA-4613-8193-6BFA5B4C1EC3}" presName="linear" presStyleCnt="0">
        <dgm:presLayoutVars>
          <dgm:animLvl val="lvl"/>
          <dgm:resizeHandles val="exact"/>
        </dgm:presLayoutVars>
      </dgm:prSet>
      <dgm:spPr/>
    </dgm:pt>
    <dgm:pt modelId="{E6373FFA-B2D3-4F85-9837-640029E4E88A}" type="pres">
      <dgm:prSet presAssocID="{A33E5FC6-4B2D-436C-A110-ACB73530A85A}" presName="parentText" presStyleLbl="node1" presStyleIdx="0" presStyleCnt="4">
        <dgm:presLayoutVars>
          <dgm:chMax val="0"/>
          <dgm:bulletEnabled val="1"/>
        </dgm:presLayoutVars>
      </dgm:prSet>
      <dgm:spPr/>
    </dgm:pt>
    <dgm:pt modelId="{BF3F0338-D5E7-4AD6-B399-1F36472BCE9B}" type="pres">
      <dgm:prSet presAssocID="{44854B19-C447-4F8B-98A1-166724ED581F}" presName="spacer" presStyleCnt="0"/>
      <dgm:spPr/>
    </dgm:pt>
    <dgm:pt modelId="{780C8E62-3F38-47CF-A841-CB23ED21708B}" type="pres">
      <dgm:prSet presAssocID="{F196C45C-4B65-4207-AB73-E0F4245F2FFE}" presName="parentText" presStyleLbl="node1" presStyleIdx="1" presStyleCnt="4">
        <dgm:presLayoutVars>
          <dgm:chMax val="0"/>
          <dgm:bulletEnabled val="1"/>
        </dgm:presLayoutVars>
      </dgm:prSet>
      <dgm:spPr/>
    </dgm:pt>
    <dgm:pt modelId="{B248F924-959C-4CB0-AC58-CF94D2DE2684}" type="pres">
      <dgm:prSet presAssocID="{F7860B5D-51CF-4AD6-8FB7-C9BDE2F76E27}" presName="spacer" presStyleCnt="0"/>
      <dgm:spPr/>
    </dgm:pt>
    <dgm:pt modelId="{1B6502F9-2B46-43C5-AB7D-929A9049988C}" type="pres">
      <dgm:prSet presAssocID="{1270F196-57E7-45A5-BEB1-837904434D40}" presName="parentText" presStyleLbl="node1" presStyleIdx="2" presStyleCnt="4">
        <dgm:presLayoutVars>
          <dgm:chMax val="0"/>
          <dgm:bulletEnabled val="1"/>
        </dgm:presLayoutVars>
      </dgm:prSet>
      <dgm:spPr/>
    </dgm:pt>
    <dgm:pt modelId="{CF3E47B0-0676-4771-9CB6-A132E1F14437}" type="pres">
      <dgm:prSet presAssocID="{C5E2D15A-79C3-49C0-90DF-DCFC96E963FD}" presName="spacer" presStyleCnt="0"/>
      <dgm:spPr/>
    </dgm:pt>
    <dgm:pt modelId="{602DC182-4FCE-4784-A38C-D537503D3C7B}" type="pres">
      <dgm:prSet presAssocID="{0BED171A-E411-4D2F-B8A2-78B27CB5F663}" presName="parentText" presStyleLbl="node1" presStyleIdx="3" presStyleCnt="4">
        <dgm:presLayoutVars>
          <dgm:chMax val="0"/>
          <dgm:bulletEnabled val="1"/>
        </dgm:presLayoutVars>
      </dgm:prSet>
      <dgm:spPr/>
    </dgm:pt>
  </dgm:ptLst>
  <dgm:cxnLst>
    <dgm:cxn modelId="{0B59DE06-252D-4968-93D8-469C58FF96EF}" type="presOf" srcId="{1270F196-57E7-45A5-BEB1-837904434D40}" destId="{1B6502F9-2B46-43C5-AB7D-929A9049988C}" srcOrd="0" destOrd="0" presId="urn:microsoft.com/office/officeart/2005/8/layout/vList2"/>
    <dgm:cxn modelId="{A7A15B15-E5A0-4330-A648-FD92FEA47827}" srcId="{A5189BF3-10DA-4613-8193-6BFA5B4C1EC3}" destId="{0BED171A-E411-4D2F-B8A2-78B27CB5F663}" srcOrd="3" destOrd="0" parTransId="{5296633A-0A83-403D-A220-EB85DF5931A0}" sibTransId="{5EF72AA9-E5C6-4DD1-AA33-7D52B49211D4}"/>
    <dgm:cxn modelId="{CF02565F-7011-4E40-846E-52FBF125A138}" type="presOf" srcId="{0BED171A-E411-4D2F-B8A2-78B27CB5F663}" destId="{602DC182-4FCE-4784-A38C-D537503D3C7B}" srcOrd="0" destOrd="0" presId="urn:microsoft.com/office/officeart/2005/8/layout/vList2"/>
    <dgm:cxn modelId="{CC841E62-A36C-4DDA-87BB-77EC3B08DE88}" type="presOf" srcId="{A5189BF3-10DA-4613-8193-6BFA5B4C1EC3}" destId="{DF4B51BB-57A0-414A-A20E-4873E6E82C0A}" srcOrd="0" destOrd="0" presId="urn:microsoft.com/office/officeart/2005/8/layout/vList2"/>
    <dgm:cxn modelId="{E3D35C44-3E56-41E3-AF9B-DC6308117BE2}" type="presOf" srcId="{A33E5FC6-4B2D-436C-A110-ACB73530A85A}" destId="{E6373FFA-B2D3-4F85-9837-640029E4E88A}" srcOrd="0" destOrd="0" presId="urn:microsoft.com/office/officeart/2005/8/layout/vList2"/>
    <dgm:cxn modelId="{A4E52685-A90E-4A67-82F5-C72ED684D51F}" type="presOf" srcId="{F196C45C-4B65-4207-AB73-E0F4245F2FFE}" destId="{780C8E62-3F38-47CF-A841-CB23ED21708B}" srcOrd="0" destOrd="0" presId="urn:microsoft.com/office/officeart/2005/8/layout/vList2"/>
    <dgm:cxn modelId="{EE95E3A4-6367-4E20-849B-A5D8D3C6871F}" srcId="{A5189BF3-10DA-4613-8193-6BFA5B4C1EC3}" destId="{1270F196-57E7-45A5-BEB1-837904434D40}" srcOrd="2" destOrd="0" parTransId="{7B0703DE-DB76-4217-83F1-50F7F594CB24}" sibTransId="{C5E2D15A-79C3-49C0-90DF-DCFC96E963FD}"/>
    <dgm:cxn modelId="{8D17CAAA-5A1C-46D6-B148-AADC52D5198F}" srcId="{A5189BF3-10DA-4613-8193-6BFA5B4C1EC3}" destId="{A33E5FC6-4B2D-436C-A110-ACB73530A85A}" srcOrd="0" destOrd="0" parTransId="{83A69144-5C70-4C68-8152-AFB98BEBEBFC}" sibTransId="{44854B19-C447-4F8B-98A1-166724ED581F}"/>
    <dgm:cxn modelId="{F0BF51D4-D5AB-46AE-B4F2-BF03EDA4A312}" srcId="{A5189BF3-10DA-4613-8193-6BFA5B4C1EC3}" destId="{F196C45C-4B65-4207-AB73-E0F4245F2FFE}" srcOrd="1" destOrd="0" parTransId="{6C8047C2-A932-4BCE-BF67-B905E2E1D1D6}" sibTransId="{F7860B5D-51CF-4AD6-8FB7-C9BDE2F76E27}"/>
    <dgm:cxn modelId="{245C0A54-8FCD-4F5B-AB22-B44EC3EF4828}" type="presParOf" srcId="{DF4B51BB-57A0-414A-A20E-4873E6E82C0A}" destId="{E6373FFA-B2D3-4F85-9837-640029E4E88A}" srcOrd="0" destOrd="0" presId="urn:microsoft.com/office/officeart/2005/8/layout/vList2"/>
    <dgm:cxn modelId="{D34BC8B3-A6BA-4B92-8B43-879C59528F6A}" type="presParOf" srcId="{DF4B51BB-57A0-414A-A20E-4873E6E82C0A}" destId="{BF3F0338-D5E7-4AD6-B399-1F36472BCE9B}" srcOrd="1" destOrd="0" presId="urn:microsoft.com/office/officeart/2005/8/layout/vList2"/>
    <dgm:cxn modelId="{D1484AD1-D20B-4C8F-8CAB-232EFBDF2530}" type="presParOf" srcId="{DF4B51BB-57A0-414A-A20E-4873E6E82C0A}" destId="{780C8E62-3F38-47CF-A841-CB23ED21708B}" srcOrd="2" destOrd="0" presId="urn:microsoft.com/office/officeart/2005/8/layout/vList2"/>
    <dgm:cxn modelId="{395AD293-2F5D-437F-A8D1-1941DDD4860E}" type="presParOf" srcId="{DF4B51BB-57A0-414A-A20E-4873E6E82C0A}" destId="{B248F924-959C-4CB0-AC58-CF94D2DE2684}" srcOrd="3" destOrd="0" presId="urn:microsoft.com/office/officeart/2005/8/layout/vList2"/>
    <dgm:cxn modelId="{5EE50474-7274-449A-8A4E-1E0EF971A130}" type="presParOf" srcId="{DF4B51BB-57A0-414A-A20E-4873E6E82C0A}" destId="{1B6502F9-2B46-43C5-AB7D-929A9049988C}" srcOrd="4" destOrd="0" presId="urn:microsoft.com/office/officeart/2005/8/layout/vList2"/>
    <dgm:cxn modelId="{49D86703-8362-4186-84B8-90AC5D46BCD8}" type="presParOf" srcId="{DF4B51BB-57A0-414A-A20E-4873E6E82C0A}" destId="{CF3E47B0-0676-4771-9CB6-A132E1F14437}" srcOrd="5" destOrd="0" presId="urn:microsoft.com/office/officeart/2005/8/layout/vList2"/>
    <dgm:cxn modelId="{BDC52B8E-AF43-4126-BD32-47BDA1338AD7}" type="presParOf" srcId="{DF4B51BB-57A0-414A-A20E-4873E6E82C0A}" destId="{602DC182-4FCE-4784-A38C-D537503D3C7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2CC57A-46AE-49AD-A01E-C721E8E8C58C}">
      <dsp:nvSpPr>
        <dsp:cNvPr id="0" name=""/>
        <dsp:cNvSpPr/>
      </dsp:nvSpPr>
      <dsp:spPr>
        <a:xfrm>
          <a:off x="0" y="61540"/>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tr-TR" sz="1900" kern="1200">
              <a:latin typeface="Corbel" panose="020B0503020204020204"/>
            </a:rPr>
            <a:t>Makine Öğrenmesi Nedir?</a:t>
          </a:r>
        </a:p>
      </dsp:txBody>
      <dsp:txXfrm>
        <a:off x="22246" y="83786"/>
        <a:ext cx="10370308" cy="411223"/>
      </dsp:txXfrm>
    </dsp:sp>
    <dsp:sp modelId="{DDFE89DB-BA0E-4FEF-A8C5-ACB009C044E3}">
      <dsp:nvSpPr>
        <dsp:cNvPr id="0" name=""/>
        <dsp:cNvSpPr/>
      </dsp:nvSpPr>
      <dsp:spPr>
        <a:xfrm>
          <a:off x="0" y="571975"/>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tr-TR" sz="1900" kern="1200">
              <a:latin typeface="Corbel" panose="020B0503020204020204"/>
            </a:rPr>
            <a:t>Denetimli Öğrenme Nedir?</a:t>
          </a:r>
        </a:p>
      </dsp:txBody>
      <dsp:txXfrm>
        <a:off x="22246" y="594221"/>
        <a:ext cx="10370308" cy="411223"/>
      </dsp:txXfrm>
    </dsp:sp>
    <dsp:sp modelId="{E6373FFA-B2D3-4F85-9837-640029E4E88A}">
      <dsp:nvSpPr>
        <dsp:cNvPr id="0" name=""/>
        <dsp:cNvSpPr/>
      </dsp:nvSpPr>
      <dsp:spPr>
        <a:xfrm>
          <a:off x="0" y="1082410"/>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Denetimsiz Öğrenme Nedir? </a:t>
          </a:r>
          <a:endParaRPr lang="en-US" sz="1900" kern="1200"/>
        </a:p>
      </dsp:txBody>
      <dsp:txXfrm>
        <a:off x="22246" y="1104656"/>
        <a:ext cx="10370308" cy="411223"/>
      </dsp:txXfrm>
    </dsp:sp>
    <dsp:sp modelId="{B9C6B065-9489-46CC-BAE0-830A40BC91CB}">
      <dsp:nvSpPr>
        <dsp:cNvPr id="0" name=""/>
        <dsp:cNvSpPr/>
      </dsp:nvSpPr>
      <dsp:spPr>
        <a:xfrm>
          <a:off x="0" y="1592845"/>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tr-TR" sz="1900" kern="1200">
              <a:latin typeface="Corbel" panose="020B0503020204020204"/>
            </a:rPr>
            <a:t>Denetimli ve Denetimsiz Öğrenme Arasındaki Farklılıklar</a:t>
          </a:r>
        </a:p>
      </dsp:txBody>
      <dsp:txXfrm>
        <a:off x="22246" y="1615091"/>
        <a:ext cx="10370308" cy="411223"/>
      </dsp:txXfrm>
    </dsp:sp>
    <dsp:sp modelId="{780C8E62-3F38-47CF-A841-CB23ED21708B}">
      <dsp:nvSpPr>
        <dsp:cNvPr id="0" name=""/>
        <dsp:cNvSpPr/>
      </dsp:nvSpPr>
      <dsp:spPr>
        <a:xfrm>
          <a:off x="0" y="2103280"/>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latin typeface="Corbel" panose="020B0503020204020204"/>
            </a:rPr>
            <a:t>Kümeleme</a:t>
          </a:r>
          <a:r>
            <a:rPr lang="tr-TR" sz="1900" kern="1200"/>
            <a:t> Algoritması</a:t>
          </a:r>
          <a:endParaRPr lang="en-US" sz="1900" kern="1200"/>
        </a:p>
      </dsp:txBody>
      <dsp:txXfrm>
        <a:off x="22246" y="2125526"/>
        <a:ext cx="10370308" cy="411223"/>
      </dsp:txXfrm>
    </dsp:sp>
    <dsp:sp modelId="{96A659D0-9314-4525-8BCF-C11B361C53C9}">
      <dsp:nvSpPr>
        <dsp:cNvPr id="0" name=""/>
        <dsp:cNvSpPr/>
      </dsp:nvSpPr>
      <dsp:spPr>
        <a:xfrm>
          <a:off x="0" y="2613715"/>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tr-TR" sz="1900" kern="1200">
              <a:latin typeface="Corbel" panose="020B0503020204020204"/>
            </a:rPr>
            <a:t>1-) K-</a:t>
          </a:r>
          <a:r>
            <a:rPr lang="tr-TR" sz="1900" kern="1200" err="1">
              <a:latin typeface="Corbel" panose="020B0503020204020204"/>
            </a:rPr>
            <a:t>Means</a:t>
          </a:r>
          <a:r>
            <a:rPr lang="tr-TR" sz="1900" kern="1200">
              <a:latin typeface="Corbel" panose="020B0503020204020204"/>
            </a:rPr>
            <a:t> Kümeleme Algoritması</a:t>
          </a:r>
        </a:p>
      </dsp:txBody>
      <dsp:txXfrm>
        <a:off x="22246" y="2635961"/>
        <a:ext cx="10370308" cy="411223"/>
      </dsp:txXfrm>
    </dsp:sp>
    <dsp:sp modelId="{1B6502F9-2B46-43C5-AB7D-929A9049988C}">
      <dsp:nvSpPr>
        <dsp:cNvPr id="0" name=""/>
        <dsp:cNvSpPr/>
      </dsp:nvSpPr>
      <dsp:spPr>
        <a:xfrm>
          <a:off x="0" y="3124150"/>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tr-TR" sz="1900" kern="1200">
              <a:latin typeface="Corbel" panose="020B0503020204020204"/>
            </a:rPr>
            <a:t>2-) Hiyerarşik Kümeleme Algoritması </a:t>
          </a:r>
        </a:p>
      </dsp:txBody>
      <dsp:txXfrm>
        <a:off x="22246" y="3146396"/>
        <a:ext cx="10370308" cy="411223"/>
      </dsp:txXfrm>
    </dsp:sp>
    <dsp:sp modelId="{602DC182-4FCE-4784-A38C-D537503D3C7B}">
      <dsp:nvSpPr>
        <dsp:cNvPr id="0" name=""/>
        <dsp:cNvSpPr/>
      </dsp:nvSpPr>
      <dsp:spPr>
        <a:xfrm>
          <a:off x="0" y="3634585"/>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Boyut Küçültme Algoritması</a:t>
          </a:r>
          <a:endParaRPr lang="en-US" sz="1900" kern="1200"/>
        </a:p>
      </dsp:txBody>
      <dsp:txXfrm>
        <a:off x="22246" y="3656831"/>
        <a:ext cx="10370308" cy="411223"/>
      </dsp:txXfrm>
    </dsp:sp>
    <dsp:sp modelId="{F5DF8E18-5E2F-4892-8071-210BF6E1A65A}">
      <dsp:nvSpPr>
        <dsp:cNvPr id="0" name=""/>
        <dsp:cNvSpPr/>
      </dsp:nvSpPr>
      <dsp:spPr>
        <a:xfrm>
          <a:off x="0" y="4145020"/>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Pazar Sepeti Algoritması</a:t>
          </a:r>
          <a:endParaRPr lang="en-US" sz="1900" kern="1200"/>
        </a:p>
      </dsp:txBody>
      <dsp:txXfrm>
        <a:off x="22246" y="4167266"/>
        <a:ext cx="10370308" cy="4112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73FFA-B2D3-4F85-9837-640029E4E88A}">
      <dsp:nvSpPr>
        <dsp:cNvPr id="0" name=""/>
        <dsp:cNvSpPr/>
      </dsp:nvSpPr>
      <dsp:spPr>
        <a:xfrm>
          <a:off x="0" y="422151"/>
          <a:ext cx="6892324" cy="59962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tr-TR" sz="2500" kern="1200">
              <a:latin typeface="Corbel" panose="020B0503020204020204"/>
            </a:rPr>
            <a:t>Pazar Sepeti Analizi</a:t>
          </a:r>
          <a:r>
            <a:rPr lang="tr-TR" sz="2500" kern="1200"/>
            <a:t> Nedir? </a:t>
          </a:r>
          <a:endParaRPr lang="en-US" sz="2500" kern="1200"/>
        </a:p>
      </dsp:txBody>
      <dsp:txXfrm>
        <a:off x="29271" y="451422"/>
        <a:ext cx="6833782" cy="541083"/>
      </dsp:txXfrm>
    </dsp:sp>
    <dsp:sp modelId="{780C8E62-3F38-47CF-A841-CB23ED21708B}">
      <dsp:nvSpPr>
        <dsp:cNvPr id="0" name=""/>
        <dsp:cNvSpPr/>
      </dsp:nvSpPr>
      <dsp:spPr>
        <a:xfrm>
          <a:off x="0" y="1093776"/>
          <a:ext cx="6892324" cy="59962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tr-TR" sz="2500" kern="1200">
              <a:latin typeface="Corbel" panose="020B0503020204020204"/>
            </a:rPr>
            <a:t>Pazar Sepeti Uygulamaları</a:t>
          </a:r>
          <a:endParaRPr lang="en-US" sz="2500" kern="1200"/>
        </a:p>
      </dsp:txBody>
      <dsp:txXfrm>
        <a:off x="29271" y="1123047"/>
        <a:ext cx="6833782" cy="541083"/>
      </dsp:txXfrm>
    </dsp:sp>
    <dsp:sp modelId="{1B6502F9-2B46-43C5-AB7D-929A9049988C}">
      <dsp:nvSpPr>
        <dsp:cNvPr id="0" name=""/>
        <dsp:cNvSpPr/>
      </dsp:nvSpPr>
      <dsp:spPr>
        <a:xfrm>
          <a:off x="0" y="1765401"/>
          <a:ext cx="6892324" cy="59962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tr-TR" sz="2500" kern="1200">
              <a:latin typeface="Corbel" panose="020B0503020204020204"/>
            </a:rPr>
            <a:t>Apriori Algoritması kullanarak </a:t>
          </a:r>
          <a:r>
            <a:rPr lang="tr-TR" sz="2500" kern="1200"/>
            <a:t>Pazar Sepeti Analizi</a:t>
          </a:r>
        </a:p>
      </dsp:txBody>
      <dsp:txXfrm>
        <a:off x="29271" y="1794672"/>
        <a:ext cx="6833782" cy="541083"/>
      </dsp:txXfrm>
    </dsp:sp>
    <dsp:sp modelId="{602DC182-4FCE-4784-A38C-D537503D3C7B}">
      <dsp:nvSpPr>
        <dsp:cNvPr id="0" name=""/>
        <dsp:cNvSpPr/>
      </dsp:nvSpPr>
      <dsp:spPr>
        <a:xfrm>
          <a:off x="0" y="2437026"/>
          <a:ext cx="6892324" cy="59962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tr-TR" sz="2500" kern="1200">
              <a:latin typeface="Corbel" panose="020B0503020204020204"/>
            </a:rPr>
            <a:t>Pazar Sepeti Örnekler</a:t>
          </a:r>
          <a:endParaRPr lang="tr-TR" sz="2500" kern="1200"/>
        </a:p>
      </dsp:txBody>
      <dsp:txXfrm>
        <a:off x="29271" y="2466297"/>
        <a:ext cx="6833782" cy="54108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96DFF08F-DC6B-4601-B491-B0F83F6DD2DA}" type="datetimeFigureOut">
              <a:rPr lang="en-US" dirty="0"/>
              <a:pPr/>
              <a:t>12/15/2022</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dirty="0"/>
              <a:pPr/>
              <a:t>‹#›</a:t>
            </a:fld>
            <a:endParaRPr lang="en-US"/>
          </a:p>
        </p:txBody>
      </p:sp>
      <p:cxnSp>
        <p:nvCxnSpPr>
          <p:cNvPr id="8" name="Straight Connector 7"/>
          <p:cNvCxnSpPr/>
          <p:nvPr/>
        </p:nvCxnSpPr>
        <p:spPr>
          <a:xfrm>
            <a:off x="1978660" y="3733800"/>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822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956680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674696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70160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7" name="Straight Connector 6"/>
          <p:cNvCxnSpPr/>
          <p:nvPr/>
        </p:nvCxnSpPr>
        <p:spPr>
          <a:xfrm>
            <a:off x="1981200" y="4020408"/>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798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DFF08F-DC6B-4601-B491-B0F83F6DD2DA}" type="datetimeFigureOut">
              <a:rPr lang="en-US" dirty="0"/>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85104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DFF08F-DC6B-4601-B491-B0F83F6DD2DA}" type="datetimeFigureOut">
              <a:rPr lang="en-US" dirty="0"/>
              <a:t>12/15/2022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76479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DFF08F-DC6B-4601-B491-B0F83F6DD2DA}" type="datetimeFigureOut">
              <a:rPr lang="en-US" dirty="0"/>
              <a:t>12/15/2022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13887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12/15/2022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633431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318698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081265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tx1"/>
                </a:solidFill>
              </a:defRPr>
            </a:lvl1pPr>
          </a:lstStyle>
          <a:p>
            <a:fld id="{96DFF08F-DC6B-4601-B491-B0F83F6DD2DA}" type="datetimeFigureOut">
              <a:rPr lang="en-US" dirty="0"/>
              <a:pPr/>
              <a:t>12/15/2022</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tx1"/>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257541941"/>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erdincuzun.com/makine_ogrenmesi/hangisini-secmeliyim-supervised-ve-unsupervised-learning" TargetMode="External"/><Relationship Id="rId2" Type="http://schemas.openxmlformats.org/officeDocument/2006/relationships/hyperlink" Target="https://erdincuzun.com/makine_ogrenmesi/kumeleme-algoritmalari-k-means-algoritmasi"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cdn-gcp.new.marutitech.com/e8910875_cacf6c36_03dbeffa_frequently_bought_together_min_705x423_c403c2789e.png" TargetMode="External"/><Relationship Id="rId13" Type="http://schemas.openxmlformats.org/officeDocument/2006/relationships/hyperlink" Target="https://www.btkakademi.gov.tr/portal/course/player/deliver/python-ile-makine-oegrenmesi-11800" TargetMode="External"/><Relationship Id="rId3" Type="http://schemas.openxmlformats.org/officeDocument/2006/relationships/hyperlink" Target="https://www.slideshare.net/uslumetin/birliktelik-kurallar-kullanlarak-pazar-sepeti-analizi-market-basket-analysis-using-association-rules" TargetMode="External"/><Relationship Id="rId7" Type="http://schemas.openxmlformats.org/officeDocument/2006/relationships/hyperlink" Target="https://www.veribilimiokulu.com/associationrulesanalysis/" TargetMode="External"/><Relationship Id="rId12" Type="http://schemas.openxmlformats.org/officeDocument/2006/relationships/hyperlink" Target="https://samed-harman.medium.com/makine-%C3%B6%C4%9Frenmesi-clustering-k%C3%BCmeleme-teknikleri-bd1b59a0a177" TargetMode="External"/><Relationship Id="rId2" Type="http://schemas.openxmlformats.org/officeDocument/2006/relationships/hyperlink" Target="https://www.neenopal.com/MarketBasketAnalysis.html" TargetMode="External"/><Relationship Id="rId1" Type="http://schemas.openxmlformats.org/officeDocument/2006/relationships/slideLayout" Target="../slideLayouts/slideLayout2.xml"/><Relationship Id="rId6" Type="http://schemas.openxmlformats.org/officeDocument/2006/relationships/hyperlink" Target="https://www.google.com/url?sa=i&amp;url=https%3A%2F%2F7learnings.com%2Fblog%2Finventory-based-pricing%2F&amp;psig=AOvVaw2_Dfl4R5AuyLPJzYu0sPch&amp;ust=1670836738093000&amp;source=images&amp;cd=vfe&amp;ved=0CBAQjRxqFwoTCKjv9oWe8fsCFQAAAAAdAAAAABAD" TargetMode="External"/><Relationship Id="rId11" Type="http://schemas.openxmlformats.org/officeDocument/2006/relationships/hyperlink" Target="https://www.youtube.com/watch?v=CMbLMiJAx_g" TargetMode="External"/><Relationship Id="rId5" Type="http://schemas.openxmlformats.org/officeDocument/2006/relationships/hyperlink" Target="https://medium.com/@eminenurnacar/veri-madencili%C4%9Finde-pazar-sepeti-analizi-de44962f2086" TargetMode="External"/><Relationship Id="rId10" Type="http://schemas.openxmlformats.org/officeDocument/2006/relationships/hyperlink" Target="https://yavuz.github.io/denetimsiz-ogrenme/" TargetMode="External"/><Relationship Id="rId4" Type="http://schemas.openxmlformats.org/officeDocument/2006/relationships/hyperlink" Target="https://djinit-ai.github.io/2020/09/22/apriori-algorithm.html" TargetMode="External"/><Relationship Id="rId9" Type="http://schemas.openxmlformats.org/officeDocument/2006/relationships/hyperlink" Target="https://medium.com/machine-learning-t%C3%BCrkiye/ad%C4%B1m-ad%C4%B1m-makine-%C3%B6%C4%9Frenmesi-b%C3%B6l%C3%BCm-3-denetimsiz-%C3%B6%C4%9Frenme-nedir-f890ada49a40"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medium.com/machine-learning-t&#252;rkiye/ad&#305;m-ad&#305;m-makine-&#246;&#287;renmesi-b&#246;l&#252;m-3-denetimsiz-&#246;&#287;renme-nedir-f890ada49a40" TargetMode="External"/><Relationship Id="rId3" Type="http://schemas.openxmlformats.org/officeDocument/2006/relationships/hyperlink" Target="https://medium.com/@gulcanogundur/pca-principal-component-analysis-temel-bile%C5%9Fenler-analizi-bf9098751c62" TargetMode="External"/><Relationship Id="rId7" Type="http://schemas.openxmlformats.org/officeDocument/2006/relationships/hyperlink" Target="https://www.google.com/imgres?imgurl=https%3A%2F%2Fwww.veribilimiokulu.com%2Fwp-content%2Fuploads%2F2019%2F10%2FKumeleme_Notlari_4_K-Ortalamalar_Python_Uygulama_Kumeler_grafik_gosterim.png&amp;imgrefurl=https%3A%2F%2Fwww.veribilimiokulu.com%2Fkumeleme-notlari-4-k-ortalamalar-python-uygulama%2F&amp;tbnid=lQsiD7CoJHQi2M&amp;vet=12ahUKEwjl2PLH__b7AhXdIMUKHU-XAp0QMyhgegUIARCxAQ..i&amp;docid=0P8fBezONugU3M&amp;w=398&amp;h=281&amp;q=k%20means%20k%C3%BCmeleme%20algoritmas%C4%B1%20k%20mean&amp;hl=tr&amp;ved=2ahUKEwjl2PLH__b7AhXdIMUKHU-XAp0QMyhgegUIARCxAQ" TargetMode="External"/><Relationship Id="rId2" Type="http://schemas.openxmlformats.org/officeDocument/2006/relationships/hyperlink" Target="https://samed-harman.medium.com/makine-%C3%B6%C4%9Frenmesi-clustering-k%C3%BCmeleme-teknikleri-bd1b59a0a177" TargetMode="External"/><Relationship Id="rId1" Type="http://schemas.openxmlformats.org/officeDocument/2006/relationships/slideLayout" Target="../slideLayouts/slideLayout2.xml"/><Relationship Id="rId6" Type="http://schemas.openxmlformats.org/officeDocument/2006/relationships/hyperlink" Target="https://www.btkakademi.gov.tr/portal/course/player/deliver/python-ile-makine-oegrenmesi-11800" TargetMode="External"/><Relationship Id="rId5" Type="http://schemas.openxmlformats.org/officeDocument/2006/relationships/hyperlink" Target="https://erdincuzun.com/makine_ogrenmesi/hiyerarsik-kumeleme-hierarchical-clustering-odev-benzerlikleri-uzerinden-kopya-gruplarini-bulma/" TargetMode="External"/><Relationship Id="rId10" Type="http://schemas.openxmlformats.org/officeDocument/2006/relationships/hyperlink" Target="https://www.expert.ai/blog/machine-learning-definition/" TargetMode="External"/><Relationship Id="rId4" Type="http://schemas.openxmlformats.org/officeDocument/2006/relationships/hyperlink" Target="https://medium.com/data-science-tr/makine-%C3%B6%C4%9Frenmesi-dersleri-boyut-azaltma-pca-5ae9e902ef92" TargetMode="External"/><Relationship Id="rId9" Type="http://schemas.openxmlformats.org/officeDocument/2006/relationships/hyperlink" Target="https://www.ibm.com/cloud/learn/unsupervised-learning#:~:text=Unsupervised%20learning%2C%20also%20known%20as,the%20need%20for%20human%20intervention"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01631EF-15E1-48EF-9924-09DC488BD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F324104A-EE89-4314-9D93-42AD78292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11" name="Başlık 10">
            <a:extLst>
              <a:ext uri="{FF2B5EF4-FFF2-40B4-BE49-F238E27FC236}">
                <a16:creationId xmlns:a16="http://schemas.microsoft.com/office/drawing/2014/main" id="{C4A2381E-A2FB-C2BB-C020-6B0A3FE5CC35}"/>
              </a:ext>
            </a:extLst>
          </p:cNvPr>
          <p:cNvSpPr>
            <a:spLocks noGrp="1"/>
          </p:cNvSpPr>
          <p:nvPr>
            <p:ph type="ctrTitle"/>
          </p:nvPr>
        </p:nvSpPr>
        <p:spPr>
          <a:xfrm>
            <a:off x="1775900" y="637563"/>
            <a:ext cx="8640201" cy="1311185"/>
          </a:xfrm>
        </p:spPr>
        <p:txBody>
          <a:bodyPr anchor="b">
            <a:normAutofit/>
          </a:bodyPr>
          <a:lstStyle/>
          <a:p>
            <a:r>
              <a:rPr lang="tr-TR" sz="4000">
                <a:latin typeface="Times New Roman"/>
                <a:cs typeface="Times New Roman"/>
              </a:rPr>
              <a:t> DENETİMSİZ ÖĞRENME</a:t>
            </a:r>
            <a:br>
              <a:rPr lang="tr-TR" sz="4000">
                <a:latin typeface="Times New Roman"/>
                <a:cs typeface="Times New Roman"/>
              </a:rPr>
            </a:br>
            <a:endParaRPr lang="tr-TR" sz="4000">
              <a:latin typeface="Times New Roman"/>
              <a:cs typeface="Times New Roman"/>
            </a:endParaRPr>
          </a:p>
        </p:txBody>
      </p:sp>
      <p:pic>
        <p:nvPicPr>
          <p:cNvPr id="13" name="Resim 14">
            <a:extLst>
              <a:ext uri="{FF2B5EF4-FFF2-40B4-BE49-F238E27FC236}">
                <a16:creationId xmlns:a16="http://schemas.microsoft.com/office/drawing/2014/main" id="{ECFC2952-CADE-6B94-0567-B368467A728B}"/>
              </a:ext>
            </a:extLst>
          </p:cNvPr>
          <p:cNvPicPr>
            <a:picLocks noChangeAspect="1"/>
          </p:cNvPicPr>
          <p:nvPr/>
        </p:nvPicPr>
        <p:blipFill>
          <a:blip r:embed="rId2"/>
          <a:stretch>
            <a:fillRect/>
          </a:stretch>
        </p:blipFill>
        <p:spPr>
          <a:xfrm>
            <a:off x="2795881" y="2630495"/>
            <a:ext cx="6666088" cy="28105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632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Kümeleme Algoritması Kullanım Alanları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2000" b="1">
                <a:ea typeface="+mn-lt"/>
                <a:cs typeface="+mn-lt"/>
              </a:rPr>
              <a:t>2-) Pazar Segmentasyonu :  </a:t>
            </a:r>
            <a:r>
              <a:rPr lang="tr-TR" sz="2000">
                <a:ea typeface="+mn-lt"/>
                <a:cs typeface="+mn-lt"/>
              </a:rPr>
              <a:t>Pazar araştırması kapsamında yaş grupları, kazanç dilimleri, kentsel, kırsal veya banliyö konumu gibi kategorileri belirlemek için kullanılabilir.  Pazarlamada, farklı müşteri gruplarının en alakalı mesajlarla hedeflenebilmesinde küme analizi kullanılır. Satın alma kalıplarına göre müşteri gruplarını karakterize edilir.</a:t>
            </a:r>
            <a:endParaRPr lang="tr-TR" sz="2000"/>
          </a:p>
          <a:p>
            <a:r>
              <a:rPr lang="tr-TR" sz="2000" b="1">
                <a:ea typeface="+mn-lt"/>
                <a:cs typeface="+mn-lt"/>
              </a:rPr>
              <a:t>3-)  Sağlıkta Kümeleme : </a:t>
            </a:r>
            <a:r>
              <a:rPr lang="tr-TR" sz="2000">
                <a:ea typeface="+mn-lt"/>
                <a:cs typeface="+mn-lt"/>
              </a:rPr>
              <a:t>Özellikle görüntü işlemede kümele çok kullanılır. Makine görüntüyü alıp analiz eder ve ardından kümele yapar.</a:t>
            </a:r>
          </a:p>
          <a:p>
            <a:endParaRPr lang="tr-TR" sz="1500">
              <a:ea typeface="+mn-lt"/>
              <a:cs typeface="+mn-lt"/>
            </a:endParaRPr>
          </a:p>
          <a:p>
            <a:endParaRPr lang="tr-TR" sz="1500">
              <a:ea typeface="+mn-lt"/>
              <a:cs typeface="+mn-lt"/>
            </a:endParaRPr>
          </a:p>
        </p:txBody>
      </p:sp>
      <p:pic>
        <p:nvPicPr>
          <p:cNvPr id="5" name="Resim 5" descr="metin içeren bir resim&#10;&#10;Açıklama otomatik olarak oluşturuldu">
            <a:extLst>
              <a:ext uri="{FF2B5EF4-FFF2-40B4-BE49-F238E27FC236}">
                <a16:creationId xmlns:a16="http://schemas.microsoft.com/office/drawing/2014/main" id="{9A02CA37-E9B3-91BC-BB76-832EA1A5B78D}"/>
              </a:ext>
            </a:extLst>
          </p:cNvPr>
          <p:cNvPicPr>
            <a:picLocks noChangeAspect="1"/>
          </p:cNvPicPr>
          <p:nvPr/>
        </p:nvPicPr>
        <p:blipFill>
          <a:blip r:embed="rId2"/>
          <a:stretch>
            <a:fillRect/>
          </a:stretch>
        </p:blipFill>
        <p:spPr>
          <a:xfrm>
            <a:off x="6644690" y="3634790"/>
            <a:ext cx="3765384" cy="2325605"/>
          </a:xfrm>
          <a:prstGeom prst="rect">
            <a:avLst/>
          </a:prstGeom>
        </p:spPr>
      </p:pic>
      <p:pic>
        <p:nvPicPr>
          <p:cNvPr id="8" name="Resim 8" descr="iç mekan, tablo, yemek masası içeren bir resim&#10;&#10;Açıklama otomatik olarak oluşturuldu">
            <a:extLst>
              <a:ext uri="{FF2B5EF4-FFF2-40B4-BE49-F238E27FC236}">
                <a16:creationId xmlns:a16="http://schemas.microsoft.com/office/drawing/2014/main" id="{1132D848-599D-1A71-E779-969A29EAA47D}"/>
              </a:ext>
            </a:extLst>
          </p:cNvPr>
          <p:cNvPicPr>
            <a:picLocks noChangeAspect="1"/>
          </p:cNvPicPr>
          <p:nvPr/>
        </p:nvPicPr>
        <p:blipFill>
          <a:blip r:embed="rId3"/>
          <a:stretch>
            <a:fillRect/>
          </a:stretch>
        </p:blipFill>
        <p:spPr>
          <a:xfrm>
            <a:off x="1927059" y="3631629"/>
            <a:ext cx="3966408" cy="2311874"/>
          </a:xfrm>
          <a:prstGeom prst="rect">
            <a:avLst/>
          </a:prstGeom>
        </p:spPr>
      </p:pic>
    </p:spTree>
    <p:extLst>
      <p:ext uri="{BB962C8B-B14F-4D97-AF65-F5344CB8AC3E}">
        <p14:creationId xmlns:p14="http://schemas.microsoft.com/office/powerpoint/2010/main" val="2928176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681060"/>
          </a:xfrm>
        </p:spPr>
        <p:txBody>
          <a:bodyPr/>
          <a:lstStyle/>
          <a:p>
            <a:pPr algn="ctr"/>
            <a:r>
              <a:rPr lang="tr-TR" sz="3200" b="1">
                <a:latin typeface="Times New Roman"/>
                <a:cs typeface="Times New Roman"/>
              </a:rPr>
              <a:t>1-) K-Means Kümeleme Algoritması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338455"/>
            <a:ext cx="9872871" cy="4757545"/>
          </a:xfrm>
        </p:spPr>
        <p:txBody>
          <a:bodyPr vert="horz" lIns="91440" tIns="45720" rIns="91440" bIns="45720" rtlCol="0" anchor="t">
            <a:normAutofit/>
          </a:bodyPr>
          <a:lstStyle/>
          <a:p>
            <a:r>
              <a:rPr lang="tr-TR" sz="1800">
                <a:ea typeface="+mn-lt"/>
                <a:cs typeface="+mn-lt"/>
              </a:rPr>
              <a:t>K-Means kümeleme algoritması yinelemeli bir kümeleme algoritmasıdır. </a:t>
            </a:r>
            <a:endParaRPr lang="tr-TR" sz="1800"/>
          </a:p>
          <a:p>
            <a:r>
              <a:rPr lang="tr-TR" sz="1800">
                <a:ea typeface="+mn-lt"/>
                <a:cs typeface="+mn-lt"/>
              </a:rPr>
              <a:t>"K" değeri kaç kümeye ayıracağımızı  belirleyen faktördür.  </a:t>
            </a:r>
          </a:p>
          <a:p>
            <a:r>
              <a:rPr lang="tr-TR" sz="1800">
                <a:ea typeface="+mn-lt"/>
                <a:cs typeface="+mn-lt"/>
              </a:rPr>
              <a:t>K değeri her yinelemede en yüksek değeri bulmaya yardım eder. </a:t>
            </a:r>
          </a:p>
          <a:p>
            <a:r>
              <a:rPr lang="tr-TR" sz="1800"/>
              <a:t>Başlangıçta K bizim tarafımızdan belirlenebilir. Sonrasında seçilen K değerine göre veriler K tane merkez noktada kümelenir.</a:t>
            </a:r>
          </a:p>
          <a:p>
            <a:r>
              <a:rPr lang="tr-TR" sz="1800"/>
              <a:t>Kararlı hale gelinceye kadar merkez bulma döngüsü devam eder.</a:t>
            </a:r>
          </a:p>
          <a:p>
            <a:endParaRPr lang="tr-TR" sz="2400"/>
          </a:p>
        </p:txBody>
      </p:sp>
      <p:pic>
        <p:nvPicPr>
          <p:cNvPr id="8" name="Resim 8">
            <a:extLst>
              <a:ext uri="{FF2B5EF4-FFF2-40B4-BE49-F238E27FC236}">
                <a16:creationId xmlns:a16="http://schemas.microsoft.com/office/drawing/2014/main" id="{01F5445A-2547-FFD0-1B4F-C72E24B83FB6}"/>
              </a:ext>
            </a:extLst>
          </p:cNvPr>
          <p:cNvPicPr>
            <a:picLocks noChangeAspect="1"/>
          </p:cNvPicPr>
          <p:nvPr/>
        </p:nvPicPr>
        <p:blipFill>
          <a:blip r:embed="rId2"/>
          <a:stretch>
            <a:fillRect/>
          </a:stretch>
        </p:blipFill>
        <p:spPr>
          <a:xfrm>
            <a:off x="2879558" y="3782184"/>
            <a:ext cx="5821276" cy="2391763"/>
          </a:xfrm>
          <a:prstGeom prst="rect">
            <a:avLst/>
          </a:prstGeom>
        </p:spPr>
      </p:pic>
    </p:spTree>
    <p:extLst>
      <p:ext uri="{BB962C8B-B14F-4D97-AF65-F5344CB8AC3E}">
        <p14:creationId xmlns:p14="http://schemas.microsoft.com/office/powerpoint/2010/main" val="2704454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915203"/>
          </a:xfrm>
        </p:spPr>
        <p:txBody>
          <a:bodyPr/>
          <a:lstStyle/>
          <a:p>
            <a:pPr algn="ctr"/>
            <a:r>
              <a:rPr lang="tr-TR" sz="3200" b="1">
                <a:latin typeface="Times New Roman"/>
                <a:cs typeface="Times New Roman"/>
              </a:rPr>
              <a:t>1-) K-Means Kümeleme Algoritması Adımları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sz="half" idx="2"/>
          </p:nvPr>
        </p:nvSpPr>
        <p:spPr>
          <a:xfrm>
            <a:off x="1143000" y="1718852"/>
            <a:ext cx="4875195" cy="4616516"/>
          </a:xfrm>
        </p:spPr>
        <p:txBody>
          <a:bodyPr vert="horz" lIns="91440" tIns="45720" rIns="91440" bIns="45720" rtlCol="0" anchor="t">
            <a:normAutofit/>
          </a:bodyPr>
          <a:lstStyle/>
          <a:p>
            <a:r>
              <a:rPr lang="tr-TR" sz="1700">
                <a:ea typeface="+mn-lt"/>
                <a:cs typeface="+mn-lt"/>
              </a:rPr>
              <a:t>Adım 1 : Kümeler için bir merkez noktası rastgele seçilir.</a:t>
            </a:r>
            <a:endParaRPr lang="tr-TR" sz="1700"/>
          </a:p>
          <a:p>
            <a:endParaRPr lang="tr-TR" sz="2000">
              <a:ea typeface="+mn-lt"/>
              <a:cs typeface="+mn-lt"/>
            </a:endParaRPr>
          </a:p>
          <a:p>
            <a:endParaRPr lang="tr-TR" sz="2000">
              <a:ea typeface="+mn-lt"/>
              <a:cs typeface="+mn-lt"/>
            </a:endParaRPr>
          </a:p>
          <a:p>
            <a:endParaRPr lang="tr-TR" sz="2000">
              <a:ea typeface="+mn-lt"/>
              <a:cs typeface="+mn-lt"/>
            </a:endParaRPr>
          </a:p>
          <a:p>
            <a:r>
              <a:rPr lang="tr-TR" sz="1700">
                <a:ea typeface="+mn-lt"/>
                <a:cs typeface="+mn-lt"/>
              </a:rPr>
              <a:t>Adım 2: Merkez eleman dışındakiler en yakın merkez noktasına göre kümelenir. Bunun için her bir elemanın merkez noktalara olan uzaklıkları ölçülür.</a:t>
            </a:r>
          </a:p>
          <a:p>
            <a:endParaRPr lang="tr-TR" sz="1800">
              <a:ea typeface="+mn-lt"/>
              <a:cs typeface="+mn-lt"/>
            </a:endParaRPr>
          </a:p>
        </p:txBody>
      </p:sp>
      <p:sp>
        <p:nvSpPr>
          <p:cNvPr id="7" name="İçerik Yer Tutucusu 6">
            <a:extLst>
              <a:ext uri="{FF2B5EF4-FFF2-40B4-BE49-F238E27FC236}">
                <a16:creationId xmlns:a16="http://schemas.microsoft.com/office/drawing/2014/main" id="{8684EF7B-FEC3-38EE-1737-A6F47EF70C78}"/>
              </a:ext>
            </a:extLst>
          </p:cNvPr>
          <p:cNvSpPr>
            <a:spLocks noGrp="1"/>
          </p:cNvSpPr>
          <p:nvPr>
            <p:ph sz="quarter" idx="4"/>
          </p:nvPr>
        </p:nvSpPr>
        <p:spPr>
          <a:xfrm>
            <a:off x="6269173" y="1716691"/>
            <a:ext cx="4744854" cy="4385911"/>
          </a:xfrm>
        </p:spPr>
        <p:txBody>
          <a:bodyPr vert="horz" lIns="91440" tIns="45720" rIns="91440" bIns="45720" rtlCol="0" anchor="t">
            <a:normAutofit/>
          </a:bodyPr>
          <a:lstStyle/>
          <a:p>
            <a:r>
              <a:rPr lang="tr-TR" sz="1700"/>
              <a:t>Adım 3 : Kümelenen elemanlarımız şöyle bir hal alır.</a:t>
            </a:r>
          </a:p>
          <a:p>
            <a:endParaRPr lang="tr-TR" sz="1700"/>
          </a:p>
        </p:txBody>
      </p:sp>
      <p:pic>
        <p:nvPicPr>
          <p:cNvPr id="11" name="Resim 11">
            <a:extLst>
              <a:ext uri="{FF2B5EF4-FFF2-40B4-BE49-F238E27FC236}">
                <a16:creationId xmlns:a16="http://schemas.microsoft.com/office/drawing/2014/main" id="{641ADA16-9B76-F735-F74A-5ACE9550C4C2}"/>
              </a:ext>
            </a:extLst>
          </p:cNvPr>
          <p:cNvPicPr>
            <a:picLocks noChangeAspect="1"/>
          </p:cNvPicPr>
          <p:nvPr/>
        </p:nvPicPr>
        <p:blipFill>
          <a:blip r:embed="rId2"/>
          <a:stretch>
            <a:fillRect/>
          </a:stretch>
        </p:blipFill>
        <p:spPr>
          <a:xfrm>
            <a:off x="1947110" y="2329428"/>
            <a:ext cx="2542674" cy="1316829"/>
          </a:xfrm>
          <a:prstGeom prst="rect">
            <a:avLst/>
          </a:prstGeom>
        </p:spPr>
      </p:pic>
      <p:pic>
        <p:nvPicPr>
          <p:cNvPr id="12" name="Resim 12">
            <a:extLst>
              <a:ext uri="{FF2B5EF4-FFF2-40B4-BE49-F238E27FC236}">
                <a16:creationId xmlns:a16="http://schemas.microsoft.com/office/drawing/2014/main" id="{5CD06521-5416-5A02-D552-DE91C31DF810}"/>
              </a:ext>
            </a:extLst>
          </p:cNvPr>
          <p:cNvPicPr>
            <a:picLocks noChangeAspect="1"/>
          </p:cNvPicPr>
          <p:nvPr/>
        </p:nvPicPr>
        <p:blipFill>
          <a:blip r:embed="rId3"/>
          <a:stretch>
            <a:fillRect/>
          </a:stretch>
        </p:blipFill>
        <p:spPr>
          <a:xfrm>
            <a:off x="1947110" y="4815915"/>
            <a:ext cx="2743200" cy="1427195"/>
          </a:xfrm>
          <a:prstGeom prst="rect">
            <a:avLst/>
          </a:prstGeom>
        </p:spPr>
      </p:pic>
      <p:pic>
        <p:nvPicPr>
          <p:cNvPr id="13" name="Resim 13">
            <a:extLst>
              <a:ext uri="{FF2B5EF4-FFF2-40B4-BE49-F238E27FC236}">
                <a16:creationId xmlns:a16="http://schemas.microsoft.com/office/drawing/2014/main" id="{56C25B1E-48A7-BBBC-AC64-0F595C44C892}"/>
              </a:ext>
            </a:extLst>
          </p:cNvPr>
          <p:cNvPicPr>
            <a:picLocks noChangeAspect="1"/>
          </p:cNvPicPr>
          <p:nvPr/>
        </p:nvPicPr>
        <p:blipFill>
          <a:blip r:embed="rId4"/>
          <a:stretch>
            <a:fillRect/>
          </a:stretch>
        </p:blipFill>
        <p:spPr>
          <a:xfrm>
            <a:off x="7271084" y="2881674"/>
            <a:ext cx="2743200" cy="2157441"/>
          </a:xfrm>
          <a:prstGeom prst="rect">
            <a:avLst/>
          </a:prstGeom>
        </p:spPr>
      </p:pic>
    </p:spTree>
    <p:extLst>
      <p:ext uri="{BB962C8B-B14F-4D97-AF65-F5344CB8AC3E}">
        <p14:creationId xmlns:p14="http://schemas.microsoft.com/office/powerpoint/2010/main" val="2442198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905176"/>
          </a:xfrm>
        </p:spPr>
        <p:txBody>
          <a:bodyPr/>
          <a:lstStyle/>
          <a:p>
            <a:pPr algn="ctr"/>
            <a:r>
              <a:rPr lang="tr-TR" sz="3200" b="1">
                <a:latin typeface="Times New Roman"/>
                <a:cs typeface="Times New Roman"/>
              </a:rPr>
              <a:t>1-) K-Means Kümeleme Algoritması Adımları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sz="half" idx="2"/>
          </p:nvPr>
        </p:nvSpPr>
        <p:spPr>
          <a:xfrm>
            <a:off x="1143000" y="1718852"/>
            <a:ext cx="4875195" cy="4616516"/>
          </a:xfrm>
        </p:spPr>
        <p:txBody>
          <a:bodyPr vert="horz" lIns="91440" tIns="45720" rIns="91440" bIns="45720" rtlCol="0" anchor="t">
            <a:normAutofit/>
          </a:bodyPr>
          <a:lstStyle/>
          <a:p>
            <a:r>
              <a:rPr lang="tr-TR" sz="1700">
                <a:ea typeface="+mn-lt"/>
                <a:cs typeface="+mn-lt"/>
              </a:rPr>
              <a:t>Adım 4 :  Ardından aynı kümeler içerisinde tekrar bir merkez noktası hesaplanır.</a:t>
            </a:r>
          </a:p>
          <a:p>
            <a:endParaRPr lang="tr-TR" sz="1700">
              <a:ea typeface="+mn-lt"/>
              <a:cs typeface="+mn-lt"/>
            </a:endParaRPr>
          </a:p>
          <a:p>
            <a:endParaRPr lang="tr-TR" sz="1800">
              <a:ea typeface="+mn-lt"/>
              <a:cs typeface="+mn-lt"/>
            </a:endParaRPr>
          </a:p>
        </p:txBody>
      </p:sp>
      <p:sp>
        <p:nvSpPr>
          <p:cNvPr id="7" name="İçerik Yer Tutucusu 6">
            <a:extLst>
              <a:ext uri="{FF2B5EF4-FFF2-40B4-BE49-F238E27FC236}">
                <a16:creationId xmlns:a16="http://schemas.microsoft.com/office/drawing/2014/main" id="{8684EF7B-FEC3-38EE-1737-A6F47EF70C78}"/>
              </a:ext>
            </a:extLst>
          </p:cNvPr>
          <p:cNvSpPr>
            <a:spLocks noGrp="1"/>
          </p:cNvSpPr>
          <p:nvPr>
            <p:ph sz="quarter" idx="4"/>
          </p:nvPr>
        </p:nvSpPr>
        <p:spPr>
          <a:xfrm>
            <a:off x="6269173" y="1716691"/>
            <a:ext cx="4744854" cy="4385911"/>
          </a:xfrm>
        </p:spPr>
        <p:txBody>
          <a:bodyPr vert="horz" lIns="91440" tIns="45720" rIns="91440" bIns="45720" rtlCol="0" anchor="t">
            <a:normAutofit/>
          </a:bodyPr>
          <a:lstStyle/>
          <a:p>
            <a:r>
              <a:rPr lang="tr-TR" sz="1700"/>
              <a:t>Adım 5 : Daha sonra merkez noktası kararlı hale gelinceye kadar ilk iki adım tekrarlanır.</a:t>
            </a:r>
          </a:p>
          <a:p>
            <a:endParaRPr lang="tr-TR" sz="1700"/>
          </a:p>
          <a:p>
            <a:endParaRPr lang="tr-TR" sz="1700"/>
          </a:p>
        </p:txBody>
      </p:sp>
      <p:pic>
        <p:nvPicPr>
          <p:cNvPr id="5" name="Resim 5">
            <a:extLst>
              <a:ext uri="{FF2B5EF4-FFF2-40B4-BE49-F238E27FC236}">
                <a16:creationId xmlns:a16="http://schemas.microsoft.com/office/drawing/2014/main" id="{B55F9A4E-65CD-AA56-CF55-163F240C1C54}"/>
              </a:ext>
            </a:extLst>
          </p:cNvPr>
          <p:cNvPicPr>
            <a:picLocks noChangeAspect="1"/>
          </p:cNvPicPr>
          <p:nvPr/>
        </p:nvPicPr>
        <p:blipFill>
          <a:blip r:embed="rId2"/>
          <a:stretch>
            <a:fillRect/>
          </a:stretch>
        </p:blipFill>
        <p:spPr>
          <a:xfrm>
            <a:off x="1756611" y="2822774"/>
            <a:ext cx="3485147" cy="2415611"/>
          </a:xfrm>
          <a:prstGeom prst="rect">
            <a:avLst/>
          </a:prstGeom>
        </p:spPr>
      </p:pic>
      <p:pic>
        <p:nvPicPr>
          <p:cNvPr id="6" name="Resim 7">
            <a:extLst>
              <a:ext uri="{FF2B5EF4-FFF2-40B4-BE49-F238E27FC236}">
                <a16:creationId xmlns:a16="http://schemas.microsoft.com/office/drawing/2014/main" id="{96AC458B-2A25-4C23-1504-CF5AA6E2D08C}"/>
              </a:ext>
            </a:extLst>
          </p:cNvPr>
          <p:cNvPicPr>
            <a:picLocks noChangeAspect="1"/>
          </p:cNvPicPr>
          <p:nvPr/>
        </p:nvPicPr>
        <p:blipFill>
          <a:blip r:embed="rId3"/>
          <a:stretch>
            <a:fillRect/>
          </a:stretch>
        </p:blipFill>
        <p:spPr>
          <a:xfrm>
            <a:off x="7030452" y="2821097"/>
            <a:ext cx="3334752" cy="2499173"/>
          </a:xfrm>
          <a:prstGeom prst="rect">
            <a:avLst/>
          </a:prstGeom>
        </p:spPr>
      </p:pic>
    </p:spTree>
    <p:extLst>
      <p:ext uri="{BB962C8B-B14F-4D97-AF65-F5344CB8AC3E}">
        <p14:creationId xmlns:p14="http://schemas.microsoft.com/office/powerpoint/2010/main" val="1320551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1-) K-Means Kümeleme Algoritması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2000">
                <a:ea typeface="+mn-lt"/>
                <a:cs typeface="+mn-lt"/>
              </a:rPr>
              <a:t>K-Means algoritmasının bazı problemleri vardır. Yapılan örnekte küme sayısını üç olarak aldık. Fakat küme sayısını kullanıcı belirleyeceği için bu sayı her zaman optimum olmayabilir.</a:t>
            </a:r>
          </a:p>
          <a:p>
            <a:r>
              <a:rPr lang="tr-TR" sz="2000">
                <a:ea typeface="+mn-lt"/>
                <a:cs typeface="+mn-lt"/>
              </a:rPr>
              <a:t>Başka bir problem ise başlangıçta rastgele olarak atanan merkez noktaları her zaman başarılı bir kümeleme işlemi başlatmayabilir. Çünkü algoritmanın gidişatı başlangıçta rastgele olarak atanan bu merkez noktalarına göre şekillenmektedir.  Başlangıçta atanan bu rastgele noktalar için K-Means++ algoritması mevcuttur.</a:t>
            </a:r>
          </a:p>
          <a:p>
            <a:r>
              <a:rPr lang="tr-TR" sz="2000">
                <a:ea typeface="+mn-lt"/>
                <a:cs typeface="+mn-lt"/>
              </a:rPr>
              <a:t>Optimum küme sayısını belirlemek için de WCSS (</a:t>
            </a:r>
            <a:r>
              <a:rPr lang="en-US" sz="2000">
                <a:ea typeface="+mn-lt"/>
                <a:cs typeface="+mn-lt"/>
              </a:rPr>
              <a:t>within-cluster sums of squares</a:t>
            </a:r>
            <a:r>
              <a:rPr lang="tr-TR" sz="2000">
                <a:ea typeface="+mn-lt"/>
                <a:cs typeface="+mn-lt"/>
              </a:rPr>
              <a:t>) yöntemi kullanılmaktadır.</a:t>
            </a:r>
          </a:p>
        </p:txBody>
      </p:sp>
    </p:spTree>
    <p:extLst>
      <p:ext uri="{BB962C8B-B14F-4D97-AF65-F5344CB8AC3E}">
        <p14:creationId xmlns:p14="http://schemas.microsoft.com/office/powerpoint/2010/main" val="276343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1-) K-Means Kümeleme Algoritması</a:t>
            </a:r>
            <a:endParaRPr lang="tr-TR"/>
          </a:p>
        </p:txBody>
      </p:sp>
      <p:sp>
        <p:nvSpPr>
          <p:cNvPr id="9" name="İçerik Yer Tutucusu 8">
            <a:extLst>
              <a:ext uri="{FF2B5EF4-FFF2-40B4-BE49-F238E27FC236}">
                <a16:creationId xmlns:a16="http://schemas.microsoft.com/office/drawing/2014/main" id="{7E28048B-C012-B083-0F0E-AD06B2A1F6E9}"/>
              </a:ext>
            </a:extLst>
          </p:cNvPr>
          <p:cNvSpPr>
            <a:spLocks noGrp="1"/>
          </p:cNvSpPr>
          <p:nvPr>
            <p:ph idx="1"/>
          </p:nvPr>
        </p:nvSpPr>
        <p:spPr>
          <a:xfrm>
            <a:off x="1143000" y="1536031"/>
            <a:ext cx="9872871" cy="4559969"/>
          </a:xfrm>
        </p:spPr>
        <p:txBody>
          <a:bodyPr vert="horz" lIns="91440" tIns="45720" rIns="91440" bIns="45720" rtlCol="0" anchor="t">
            <a:normAutofit/>
          </a:bodyPr>
          <a:lstStyle/>
          <a:p>
            <a:pPr marL="285750" indent="-285750">
              <a:buFont typeface="Corbel,Sans-Serif" pitchFamily="34" charset="0"/>
            </a:pPr>
            <a:r>
              <a:rPr lang="tr-TR">
                <a:ea typeface="+mn-lt"/>
                <a:cs typeface="+mn-lt"/>
              </a:rPr>
              <a:t>Amaç her bir küme için o kümedeki noktaların  merkez noktalarına olan uzaklıklarının karelerini hesaplamak.</a:t>
            </a:r>
            <a:endParaRPr lang="en-US">
              <a:ea typeface="+mn-lt"/>
              <a:cs typeface="+mn-lt"/>
            </a:endParaRPr>
          </a:p>
          <a:p>
            <a:pPr marL="285750" indent="-285750">
              <a:buFont typeface="Corbel,Sans-Serif" pitchFamily="34" charset="0"/>
            </a:pPr>
            <a:r>
              <a:rPr lang="tr-TR">
                <a:ea typeface="+mn-lt"/>
                <a:cs typeface="+mn-lt"/>
              </a:rPr>
              <a:t>Kümeleme algoritmasında küme elemanları arasındaki mesafe minimum, her küme arasındaki mesafe ise maksimum ise o küme başarılı bir kümedir. </a:t>
            </a:r>
          </a:p>
          <a:p>
            <a:pPr marL="285750" indent="-285750">
              <a:buFont typeface="Corbel,Sans-Serif" pitchFamily="34" charset="0"/>
            </a:pPr>
            <a:endParaRPr lang="tr-TR"/>
          </a:p>
        </p:txBody>
      </p:sp>
      <p:pic>
        <p:nvPicPr>
          <p:cNvPr id="10" name="Resim 10" descr="metin içeren bir resim&#10;&#10;Açıklama otomatik olarak oluşturuldu">
            <a:extLst>
              <a:ext uri="{FF2B5EF4-FFF2-40B4-BE49-F238E27FC236}">
                <a16:creationId xmlns:a16="http://schemas.microsoft.com/office/drawing/2014/main" id="{2738CC30-E006-8991-9D70-79414DDFE47F}"/>
              </a:ext>
            </a:extLst>
          </p:cNvPr>
          <p:cNvPicPr>
            <a:picLocks noChangeAspect="1"/>
          </p:cNvPicPr>
          <p:nvPr/>
        </p:nvPicPr>
        <p:blipFill>
          <a:blip r:embed="rId2"/>
          <a:stretch>
            <a:fillRect/>
          </a:stretch>
        </p:blipFill>
        <p:spPr>
          <a:xfrm>
            <a:off x="1736559" y="3573848"/>
            <a:ext cx="8468225" cy="1464909"/>
          </a:xfrm>
          <a:prstGeom prst="rect">
            <a:avLst/>
          </a:prstGeom>
        </p:spPr>
      </p:pic>
    </p:spTree>
    <p:extLst>
      <p:ext uri="{BB962C8B-B14F-4D97-AF65-F5344CB8AC3E}">
        <p14:creationId xmlns:p14="http://schemas.microsoft.com/office/powerpoint/2010/main" val="326117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1-) K-Means Kümeleme Algoritması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1800">
                <a:ea typeface="+mn-lt"/>
                <a:cs typeface="+mn-lt"/>
              </a:rPr>
              <a:t>Eğer küme sayısını olabildiğince artırıp küme içindeki her bir eleman arası mesafeyi azaltırsak WCSS değeri o kadar azalır ve başarılı bir kümeleme gerçekleştirmiş oluruz. Fakat küme sayısını artırmanın da bir limiti vardır. Eğer küme sayısını her bir eleman ayrı bir küme olacak şekilde yaparsak küme elemanları arasındaki mesafe </a:t>
            </a:r>
            <a:r>
              <a:rPr lang="tr-TR" sz="1800">
                <a:latin typeface="Calibri"/>
                <a:ea typeface="+mn-lt"/>
                <a:cs typeface="+mn-lt"/>
              </a:rPr>
              <a:t>0</a:t>
            </a:r>
            <a:r>
              <a:rPr lang="tr-TR" sz="1800">
                <a:ea typeface="+mn-lt"/>
                <a:cs typeface="+mn-lt"/>
              </a:rPr>
              <a:t> olur ve WCSS de </a:t>
            </a:r>
            <a:r>
              <a:rPr lang="tr-TR" sz="1800">
                <a:latin typeface="Calibri"/>
                <a:ea typeface="+mn-lt"/>
                <a:cs typeface="+mn-lt"/>
              </a:rPr>
              <a:t>0</a:t>
            </a:r>
            <a:r>
              <a:rPr lang="tr-TR" sz="1800">
                <a:ea typeface="+mn-lt"/>
                <a:cs typeface="+mn-lt"/>
              </a:rPr>
              <a:t> olur. Fakat bu durumda modelimiz overfitting yani ezberleme durumuna uğrar. Onun için optimum küme sayısını WCSS grafiğindeki ani eğim değişimi olan yere göre belirlemeliyiz. Bu grafikteki en uygun değer 3'tür.</a:t>
            </a:r>
          </a:p>
          <a:p>
            <a:endParaRPr lang="tr-TR" sz="1500">
              <a:ea typeface="+mn-lt"/>
              <a:cs typeface="+mn-lt"/>
            </a:endParaRPr>
          </a:p>
        </p:txBody>
      </p:sp>
      <p:pic>
        <p:nvPicPr>
          <p:cNvPr id="5" name="Resim 5">
            <a:extLst>
              <a:ext uri="{FF2B5EF4-FFF2-40B4-BE49-F238E27FC236}">
                <a16:creationId xmlns:a16="http://schemas.microsoft.com/office/drawing/2014/main" id="{99734141-3449-2C8B-5DEE-508CA0CA97A3}"/>
              </a:ext>
            </a:extLst>
          </p:cNvPr>
          <p:cNvPicPr>
            <a:picLocks noChangeAspect="1"/>
          </p:cNvPicPr>
          <p:nvPr/>
        </p:nvPicPr>
        <p:blipFill>
          <a:blip r:embed="rId2"/>
          <a:stretch>
            <a:fillRect/>
          </a:stretch>
        </p:blipFill>
        <p:spPr>
          <a:xfrm>
            <a:off x="1937084" y="3211460"/>
            <a:ext cx="8488278" cy="2891527"/>
          </a:xfrm>
          <a:prstGeom prst="rect">
            <a:avLst/>
          </a:prstGeom>
        </p:spPr>
      </p:pic>
      <p:cxnSp>
        <p:nvCxnSpPr>
          <p:cNvPr id="10" name="Düz Ok Bağlayıcısı 9">
            <a:extLst>
              <a:ext uri="{FF2B5EF4-FFF2-40B4-BE49-F238E27FC236}">
                <a16:creationId xmlns:a16="http://schemas.microsoft.com/office/drawing/2014/main" id="{136674FD-3C0F-0BCD-C954-9E88264FBEC0}"/>
              </a:ext>
            </a:extLst>
          </p:cNvPr>
          <p:cNvCxnSpPr/>
          <p:nvPr/>
        </p:nvCxnSpPr>
        <p:spPr>
          <a:xfrm>
            <a:off x="4666248" y="4916905"/>
            <a:ext cx="2005" cy="753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2087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r>
              <a:rPr lang="tr-TR" sz="3200" b="1">
                <a:latin typeface="Times New Roman"/>
                <a:cs typeface="Times New Roman"/>
              </a:rPr>
              <a:t>1-) K-Means Kümeleme Algoritması Kullanım Alanları</a:t>
            </a: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Autofit/>
          </a:bodyPr>
          <a:lstStyle/>
          <a:p>
            <a:r>
              <a:rPr lang="tr-TR" sz="1800">
                <a:ea typeface="+mn-lt"/>
                <a:cs typeface="+mn-lt"/>
              </a:rPr>
              <a:t>Belge Sınıflandırılması : Belgeleri etiketlere, konulara ve belgenin içeriğine göre birden fazla kategoride kümeleyin. Bu standart sınıflandırma problemi K-Means ile çözülebilir.</a:t>
            </a:r>
            <a:endParaRPr lang="tr-TR" sz="1800" b="1">
              <a:ea typeface="+mn-lt"/>
              <a:cs typeface="+mn-lt"/>
            </a:endParaRPr>
          </a:p>
          <a:p>
            <a:r>
              <a:rPr lang="tr-TR" sz="1800">
                <a:ea typeface="+mn-lt"/>
                <a:cs typeface="+mn-lt"/>
              </a:rPr>
              <a:t>Suç Yerlerinin Belirlenmesi : Bir  şehirdeki belirli bölgelerde mevcut olan suçlarla ilgili veriler, suç kategorisi, suç alanı ve ikisi arasındaki ilişki, bir şehirdeki ya da bölgedeki suça eğilimli alanlara ilişkin kaliteli bilgiler verebilir.</a:t>
            </a:r>
          </a:p>
          <a:p>
            <a:r>
              <a:rPr lang="tr-TR" sz="1800">
                <a:ea typeface="+mn-lt"/>
                <a:cs typeface="+mn-lt"/>
              </a:rPr>
              <a:t>BT Uyarılarının Otomatik Kümelenmesi : Ağ, depolama veya veritabanı gibi büyük BT altyapı teknoloji bileşenleri büyük hacimli uyarı mesajları içerir. Uyarı mesajları potansiyel olarak operasyonel sorunlara işaret ettiğinden sonraki işlemler için  önceliklendirmenin manuel olarak taranmaları gerekir. Verilerin kümelenmesi uyarı kategorileri hakkında bilgi verebilir. Böylece ortalama onarım süresinin azalmasına tahminlerde yardımcı olarak katı sağlar. </a:t>
            </a:r>
          </a:p>
          <a:p>
            <a:r>
              <a:rPr lang="tr-TR" sz="1800">
                <a:ea typeface="+mn-lt"/>
                <a:cs typeface="+mn-lt"/>
              </a:rPr>
              <a:t>Görüntü Tanıma</a:t>
            </a:r>
          </a:p>
          <a:p>
            <a:pPr marL="285750" indent="-285750">
              <a:buFont typeface="Corbel,Sans-Serif" pitchFamily="34" charset="0"/>
            </a:pPr>
            <a:r>
              <a:rPr lang="tr-TR" sz="1800">
                <a:ea typeface="+mn-lt"/>
                <a:cs typeface="+mn-lt"/>
              </a:rPr>
              <a:t>Oyuncu Analizi</a:t>
            </a:r>
            <a:endParaRPr lang="en-US" sz="1800">
              <a:ea typeface="+mn-lt"/>
              <a:cs typeface="+mn-lt"/>
            </a:endParaRPr>
          </a:p>
          <a:p>
            <a:pPr marL="285750" indent="-285750">
              <a:buFont typeface="Corbel,Sans-Serif" pitchFamily="34" charset="0"/>
            </a:pPr>
            <a:r>
              <a:rPr lang="tr-TR" sz="1800">
                <a:ea typeface="+mn-lt"/>
                <a:cs typeface="+mn-lt"/>
              </a:rPr>
              <a:t>Çağrı  Kaydı Detay Analizi </a:t>
            </a:r>
            <a:endParaRPr lang="en-US" sz="1800">
              <a:ea typeface="+mn-lt"/>
              <a:cs typeface="+mn-lt"/>
            </a:endParaRPr>
          </a:p>
          <a:p>
            <a:pPr marL="285750" indent="-285750">
              <a:buFont typeface="Corbel,Sans-Serif" pitchFamily="34" charset="0"/>
            </a:pPr>
            <a:r>
              <a:rPr lang="tr-TR" sz="1800">
                <a:ea typeface="+mn-lt"/>
                <a:cs typeface="+mn-lt"/>
              </a:rPr>
              <a:t>Dolandırıcılık Tespiti</a:t>
            </a:r>
          </a:p>
        </p:txBody>
      </p:sp>
    </p:spTree>
    <p:extLst>
      <p:ext uri="{BB962C8B-B14F-4D97-AF65-F5344CB8AC3E}">
        <p14:creationId xmlns:p14="http://schemas.microsoft.com/office/powerpoint/2010/main" val="2657666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B5749C5-82DC-F0A4-0A30-EFED3CA65B3F}"/>
              </a:ext>
            </a:extLst>
          </p:cNvPr>
          <p:cNvSpPr>
            <a:spLocks noGrp="1"/>
          </p:cNvSpPr>
          <p:nvPr>
            <p:ph idx="1"/>
          </p:nvPr>
        </p:nvSpPr>
        <p:spPr>
          <a:xfrm>
            <a:off x="1143000" y="1576137"/>
            <a:ext cx="9872871" cy="4519863"/>
          </a:xfrm>
        </p:spPr>
        <p:txBody>
          <a:bodyPr vert="horz" lIns="91440" tIns="45720" rIns="91440" bIns="45720" rtlCol="0" anchor="t">
            <a:normAutofit/>
          </a:bodyPr>
          <a:lstStyle/>
          <a:p>
            <a:r>
              <a:rPr lang="tr-TR">
                <a:ea typeface="+mn-lt"/>
                <a:cs typeface="+mn-lt"/>
              </a:rPr>
              <a:t>Hiyerarşik kümeleme, birleştirici ve ayrıştırıcı hiyerarşik kümeleme yöntemleri olmak üzere iki türe sahiptir.  Birleştirici hiyerarşik kümelemede başlangıçta her bir değer bağımsız bir küme olarak değerlendirilir ve bu değerler çeşitli algoritmalarla birleştirilip her aşamada bir üst küme oluşturulur. Ayrıştırıcı kümelemede ise başlangıçta tüm değerler bir küme olarak değerlendirilip yine çeşitli ayrıştırma algoritmalarıyla alt kümeler elde edilir.  İşlem sonunda </a:t>
            </a:r>
            <a:r>
              <a:rPr lang="tr-TR">
                <a:solidFill>
                  <a:schemeClr val="accent2"/>
                </a:solidFill>
                <a:ea typeface="+mn-lt"/>
                <a:cs typeface="+mn-lt"/>
              </a:rPr>
              <a:t>dendrogram </a:t>
            </a:r>
            <a:r>
              <a:rPr lang="tr-TR">
                <a:ea typeface="+mn-lt"/>
                <a:cs typeface="+mn-lt"/>
              </a:rPr>
              <a:t>denen tüm nesnelerin ilişkilerini gösteren bir ağaç yapısı oluşur.</a:t>
            </a:r>
            <a:endParaRPr lang="tr-TR"/>
          </a:p>
        </p:txBody>
      </p:sp>
      <p:sp>
        <p:nvSpPr>
          <p:cNvPr id="5" name="Başlık 1">
            <a:extLst>
              <a:ext uri="{FF2B5EF4-FFF2-40B4-BE49-F238E27FC236}">
                <a16:creationId xmlns:a16="http://schemas.microsoft.com/office/drawing/2014/main" id="{76D2D76B-41E5-CFD5-53D9-93D6D6137C06}"/>
              </a:ext>
            </a:extLst>
          </p:cNvPr>
          <p:cNvSpPr txBox="1">
            <a:spLocks/>
          </p:cNvSpPr>
          <p:nvPr/>
        </p:nvSpPr>
        <p:spPr>
          <a:xfrm>
            <a:off x="1234741" y="616963"/>
            <a:ext cx="9938398" cy="965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r-TR" sz="3200" b="1">
                <a:latin typeface="Corbel"/>
                <a:cs typeface="Times New Roman"/>
              </a:rPr>
              <a:t>2-) Hiyerarşik Kümeleme Algoritması Nedir?</a:t>
            </a:r>
          </a:p>
        </p:txBody>
      </p:sp>
    </p:spTree>
    <p:extLst>
      <p:ext uri="{BB962C8B-B14F-4D97-AF65-F5344CB8AC3E}">
        <p14:creationId xmlns:p14="http://schemas.microsoft.com/office/powerpoint/2010/main" val="2377308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301E08-6CDA-4785-1894-473B403FF242}"/>
              </a:ext>
            </a:extLst>
          </p:cNvPr>
          <p:cNvSpPr>
            <a:spLocks noGrp="1"/>
          </p:cNvSpPr>
          <p:nvPr>
            <p:ph type="title"/>
          </p:nvPr>
        </p:nvSpPr>
        <p:spPr>
          <a:xfrm>
            <a:off x="1283368" y="609600"/>
            <a:ext cx="9875520" cy="995413"/>
          </a:xfrm>
        </p:spPr>
        <p:txBody>
          <a:bodyPr>
            <a:normAutofit/>
          </a:bodyPr>
          <a:lstStyle/>
          <a:p>
            <a:pPr algn="ctr"/>
            <a:r>
              <a:rPr lang="tr-TR" sz="3200" b="1"/>
              <a:t>Neden Hiyerarşik Kümeleme Algoritması?</a:t>
            </a:r>
            <a:endParaRPr lang="tr-TR"/>
          </a:p>
        </p:txBody>
      </p:sp>
      <p:sp>
        <p:nvSpPr>
          <p:cNvPr id="3" name="İçerik Yer Tutucusu 2">
            <a:extLst>
              <a:ext uri="{FF2B5EF4-FFF2-40B4-BE49-F238E27FC236}">
                <a16:creationId xmlns:a16="http://schemas.microsoft.com/office/drawing/2014/main" id="{A93487C2-CAAD-D815-731D-7630BEE336B6}"/>
              </a:ext>
            </a:extLst>
          </p:cNvPr>
          <p:cNvSpPr>
            <a:spLocks noGrp="1"/>
          </p:cNvSpPr>
          <p:nvPr>
            <p:ph idx="1"/>
          </p:nvPr>
        </p:nvSpPr>
        <p:spPr>
          <a:xfrm>
            <a:off x="1143000" y="1716506"/>
            <a:ext cx="9872871" cy="4379494"/>
          </a:xfrm>
        </p:spPr>
        <p:txBody>
          <a:bodyPr vert="horz" lIns="91440" tIns="45720" rIns="91440" bIns="45720" rtlCol="0" anchor="t">
            <a:normAutofit/>
          </a:bodyPr>
          <a:lstStyle/>
          <a:p>
            <a:r>
              <a:rPr lang="tr-TR">
                <a:ea typeface="+mn-lt"/>
                <a:cs typeface="+mn-lt"/>
                <a:hlinkClick r:id="rId2"/>
              </a:rPr>
              <a:t>K-means algoritması</a:t>
            </a:r>
            <a:r>
              <a:rPr lang="tr-TR" err="1">
                <a:ea typeface="+mn-lt"/>
                <a:cs typeface="+mn-lt"/>
              </a:rPr>
              <a:t>nın</a:t>
            </a:r>
            <a:r>
              <a:rPr lang="tr-TR">
                <a:ea typeface="+mn-lt"/>
                <a:cs typeface="+mn-lt"/>
              </a:rPr>
              <a:t> en kötü taraflarından biri küme sayısına karar vermenin zorluğudur. Küme sayısına ancak sistemi çok iyi bilen biri karar verebilir ki bu da probleme göre değişir. Örneğin bir ödev verdiniz ve hangi öğrencinin hangi öğrenciye yakın ödev yaptığını ve kaç küme oluştuğunu merak ettiğinizde küme sayısını önceden bilmenize olanak yoktur. Bir ödevde 3 küme çıkar, diğer ödevde 20 küme çıkabilir. İşte bu noktada x-</a:t>
            </a:r>
            <a:r>
              <a:rPr lang="tr-TR" err="1">
                <a:ea typeface="+mn-lt"/>
                <a:cs typeface="+mn-lt"/>
              </a:rPr>
              <a:t>means</a:t>
            </a:r>
            <a:r>
              <a:rPr lang="tr-TR">
                <a:ea typeface="+mn-lt"/>
                <a:cs typeface="+mn-lt"/>
              </a:rPr>
              <a:t> ve </a:t>
            </a:r>
            <a:r>
              <a:rPr lang="tr-TR" err="1">
                <a:ea typeface="+mn-lt"/>
                <a:cs typeface="+mn-lt"/>
              </a:rPr>
              <a:t>single</a:t>
            </a:r>
            <a:r>
              <a:rPr lang="tr-TR">
                <a:ea typeface="+mn-lt"/>
                <a:cs typeface="+mn-lt"/>
              </a:rPr>
              <a:t> </a:t>
            </a:r>
            <a:r>
              <a:rPr lang="tr-TR" err="1">
                <a:ea typeface="+mn-lt"/>
                <a:cs typeface="+mn-lt"/>
              </a:rPr>
              <a:t>pass</a:t>
            </a:r>
            <a:r>
              <a:rPr lang="tr-TR">
                <a:ea typeface="+mn-lt"/>
                <a:cs typeface="+mn-lt"/>
              </a:rPr>
              <a:t> gibi algoritmalar olsa da hiyerarşik kümeleme küme oluşturma için esnek bir yapı olması sebebiyle bir adım öne çıkar. </a:t>
            </a:r>
          </a:p>
          <a:p>
            <a:r>
              <a:rPr lang="tr-TR">
                <a:ea typeface="+mn-lt"/>
                <a:cs typeface="+mn-lt"/>
                <a:hlinkClick r:id="rId3"/>
              </a:rPr>
              <a:t>Gözetimsiz öğrenme</a:t>
            </a:r>
            <a:r>
              <a:rPr lang="tr-TR">
                <a:ea typeface="+mn-lt"/>
                <a:cs typeface="+mn-lt"/>
              </a:rPr>
              <a:t> biri olan Hiyerarşik kümeleme, diğer kümeleme yöntemlerine göre daha bilgilendirici bir çıktı üretir. Hiyerarşik kümelemede, küme sayısı önceden belirlenmesi gerekmemektedir.</a:t>
            </a:r>
            <a:endParaRPr lang="tr-TR"/>
          </a:p>
        </p:txBody>
      </p:sp>
    </p:spTree>
    <p:extLst>
      <p:ext uri="{BB962C8B-B14F-4D97-AF65-F5344CB8AC3E}">
        <p14:creationId xmlns:p14="http://schemas.microsoft.com/office/powerpoint/2010/main" val="3346021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530361-5325-D786-B8BD-4076EB7EBC94}"/>
              </a:ext>
            </a:extLst>
          </p:cNvPr>
          <p:cNvSpPr>
            <a:spLocks noGrp="1"/>
          </p:cNvSpPr>
          <p:nvPr>
            <p:ph type="title"/>
          </p:nvPr>
        </p:nvSpPr>
        <p:spPr>
          <a:xfrm>
            <a:off x="1143000" y="609600"/>
            <a:ext cx="9875520" cy="1025492"/>
          </a:xfrm>
        </p:spPr>
        <p:txBody>
          <a:bodyPr>
            <a:normAutofit/>
          </a:bodyPr>
          <a:lstStyle/>
          <a:p>
            <a:pPr algn="ctr"/>
            <a:r>
              <a:rPr lang="tr-TR" sz="3200" b="1">
                <a:latin typeface="Times New Roman"/>
                <a:cs typeface="Times New Roman"/>
              </a:rPr>
              <a:t>İÇİNDEKİLER</a:t>
            </a:r>
            <a:endParaRPr lang="tr-TR" sz="3200"/>
          </a:p>
        </p:txBody>
      </p:sp>
      <p:graphicFrame>
        <p:nvGraphicFramePr>
          <p:cNvPr id="5" name="İçerik Yer Tutucusu 2">
            <a:extLst>
              <a:ext uri="{FF2B5EF4-FFF2-40B4-BE49-F238E27FC236}">
                <a16:creationId xmlns:a16="http://schemas.microsoft.com/office/drawing/2014/main" id="{0F9F266D-FD6B-7423-CA95-69091FE61926}"/>
              </a:ext>
            </a:extLst>
          </p:cNvPr>
          <p:cNvGraphicFramePr>
            <a:graphicFrameLocks noGrp="1"/>
          </p:cNvGraphicFramePr>
          <p:nvPr>
            <p:ph idx="1"/>
            <p:extLst>
              <p:ext uri="{D42A27DB-BD31-4B8C-83A1-F6EECF244321}">
                <p14:modId xmlns:p14="http://schemas.microsoft.com/office/powerpoint/2010/main" val="4146371631"/>
              </p:ext>
            </p:extLst>
          </p:nvPr>
        </p:nvGraphicFramePr>
        <p:xfrm>
          <a:off x="1028834" y="1572432"/>
          <a:ext cx="10414801" cy="4662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3176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Resim 5">
            <a:extLst>
              <a:ext uri="{FF2B5EF4-FFF2-40B4-BE49-F238E27FC236}">
                <a16:creationId xmlns:a16="http://schemas.microsoft.com/office/drawing/2014/main" id="{FBAA358B-3C3E-939C-926F-116FE48035D2}"/>
              </a:ext>
            </a:extLst>
          </p:cNvPr>
          <p:cNvPicPr>
            <a:picLocks noChangeAspect="1"/>
          </p:cNvPicPr>
          <p:nvPr/>
        </p:nvPicPr>
        <p:blipFill>
          <a:blip r:embed="rId2"/>
          <a:stretch>
            <a:fillRect/>
          </a:stretch>
        </p:blipFill>
        <p:spPr>
          <a:xfrm>
            <a:off x="5006416" y="1468419"/>
            <a:ext cx="6432097" cy="3649325"/>
          </a:xfrm>
          <a:prstGeom prst="rect">
            <a:avLst/>
          </a:prstGeom>
        </p:spPr>
      </p:pic>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782777" y="1257717"/>
            <a:ext cx="3912583" cy="4900863"/>
          </a:xfrm>
        </p:spPr>
        <p:txBody>
          <a:bodyPr vert="horz" lIns="91440" tIns="45720" rIns="91440" bIns="45720" rtlCol="0" anchor="t">
            <a:normAutofit/>
          </a:bodyPr>
          <a:lstStyle/>
          <a:p>
            <a:pPr marL="0" indent="0">
              <a:buNone/>
            </a:pPr>
            <a:r>
              <a:rPr lang="tr-TR" sz="1800">
                <a:ea typeface="+mn-lt"/>
                <a:cs typeface="+mn-lt"/>
              </a:rPr>
              <a:t> Bu yöntemde ise iki adet yaklaşım bulunmakta:</a:t>
            </a:r>
            <a:endParaRPr lang="tr-TR" sz="1800"/>
          </a:p>
          <a:p>
            <a:r>
              <a:rPr lang="tr-TR" sz="1800" b="1" err="1">
                <a:ea typeface="+mn-lt"/>
                <a:cs typeface="+mn-lt"/>
              </a:rPr>
              <a:t>Agglomerative</a:t>
            </a:r>
            <a:r>
              <a:rPr lang="tr-TR" sz="1800" b="1">
                <a:ea typeface="+mn-lt"/>
                <a:cs typeface="+mn-lt"/>
              </a:rPr>
              <a:t>: </a:t>
            </a:r>
            <a:r>
              <a:rPr lang="tr-TR" sz="1800">
                <a:ea typeface="+mn-lt"/>
                <a:cs typeface="+mn-lt"/>
              </a:rPr>
              <a:t>Her bir veri öncelikle kendine ait bir küme oluşturur. Ardından birbirine en yakın olan iki küme birleşerek yeni bir küme oluşturur ve bu işlem tek bir büyük küme oluşuncaya dek devam eder.</a:t>
            </a:r>
            <a:endParaRPr lang="tr-TR" sz="1800"/>
          </a:p>
          <a:p>
            <a:r>
              <a:rPr lang="tr-TR" sz="1800" b="1" err="1">
                <a:ea typeface="+mn-lt"/>
                <a:cs typeface="+mn-lt"/>
              </a:rPr>
              <a:t>Divisive</a:t>
            </a:r>
            <a:r>
              <a:rPr lang="tr-TR" sz="1800" b="1">
                <a:ea typeface="+mn-lt"/>
                <a:cs typeface="+mn-lt"/>
              </a:rPr>
              <a:t>:</a:t>
            </a:r>
            <a:r>
              <a:rPr lang="tr-TR" sz="1800">
                <a:ea typeface="+mn-lt"/>
                <a:cs typeface="+mn-lt"/>
              </a:rPr>
              <a:t>  Bu yaklaşımda ise tüm veriler öncelikle tek bir küme içerisinde ele alındıktan sonra her bir veri noktası birer küme oluncaya dek bölünme işlemi gerçekleşiyor.</a:t>
            </a:r>
            <a:endParaRPr lang="tr-TR" sz="1800"/>
          </a:p>
          <a:p>
            <a:endParaRPr lang="tr-TR" sz="1800">
              <a:ea typeface="+mn-lt"/>
              <a:cs typeface="+mn-lt"/>
            </a:endParaRPr>
          </a:p>
        </p:txBody>
      </p:sp>
    </p:spTree>
    <p:extLst>
      <p:ext uri="{BB962C8B-B14F-4D97-AF65-F5344CB8AC3E}">
        <p14:creationId xmlns:p14="http://schemas.microsoft.com/office/powerpoint/2010/main" val="2255976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C3BE977-3600-1B7B-C12C-834A4FD85952}"/>
              </a:ext>
            </a:extLst>
          </p:cNvPr>
          <p:cNvSpPr>
            <a:spLocks noGrp="1"/>
          </p:cNvSpPr>
          <p:nvPr>
            <p:ph type="title"/>
          </p:nvPr>
        </p:nvSpPr>
        <p:spPr>
          <a:xfrm>
            <a:off x="1143000" y="609600"/>
            <a:ext cx="9875520" cy="935255"/>
          </a:xfrm>
        </p:spPr>
        <p:txBody>
          <a:bodyPr>
            <a:normAutofit/>
          </a:bodyPr>
          <a:lstStyle/>
          <a:p>
            <a:pPr algn="ctr"/>
            <a:r>
              <a:rPr lang="tr-TR" sz="3200" b="1" err="1">
                <a:ea typeface="+mj-lt"/>
                <a:cs typeface="+mj-lt"/>
              </a:rPr>
              <a:t>Divisive'e</a:t>
            </a:r>
            <a:r>
              <a:rPr lang="tr-TR" sz="3200" b="1">
                <a:ea typeface="+mj-lt"/>
                <a:cs typeface="+mj-lt"/>
              </a:rPr>
              <a:t> Devam Edelim:</a:t>
            </a:r>
            <a:endParaRPr lang="tr-TR" sz="3200" b="1"/>
          </a:p>
        </p:txBody>
      </p:sp>
      <p:sp>
        <p:nvSpPr>
          <p:cNvPr id="3" name="İçerik Yer Tutucusu 2">
            <a:extLst>
              <a:ext uri="{FF2B5EF4-FFF2-40B4-BE49-F238E27FC236}">
                <a16:creationId xmlns:a16="http://schemas.microsoft.com/office/drawing/2014/main" id="{9ED88FF4-DE50-A97C-25BA-FBF09730530E}"/>
              </a:ext>
            </a:extLst>
          </p:cNvPr>
          <p:cNvSpPr>
            <a:spLocks noGrp="1"/>
          </p:cNvSpPr>
          <p:nvPr>
            <p:ph idx="1"/>
          </p:nvPr>
        </p:nvSpPr>
        <p:spPr>
          <a:xfrm>
            <a:off x="1143000" y="1666374"/>
            <a:ext cx="9872871" cy="4429626"/>
          </a:xfrm>
        </p:spPr>
        <p:txBody>
          <a:bodyPr vert="horz" lIns="91440" tIns="45720" rIns="91440" bIns="45720" rtlCol="0" anchor="t">
            <a:normAutofit/>
          </a:bodyPr>
          <a:lstStyle/>
          <a:p>
            <a:pPr marL="0" indent="0" algn="just">
              <a:buNone/>
            </a:pPr>
            <a:r>
              <a:rPr lang="tr-TR">
                <a:ea typeface="+mn-lt"/>
                <a:cs typeface="+mn-lt"/>
              </a:rPr>
              <a:t> Ayrıştırıcı hiyerarşik kümeleme yöntemin adımları ve akış şeması:</a:t>
            </a:r>
            <a:endParaRPr lang="tr-TR"/>
          </a:p>
          <a:p>
            <a:r>
              <a:rPr lang="tr-TR">
                <a:ea typeface="+mn-lt"/>
                <a:cs typeface="+mn-lt"/>
              </a:rPr>
              <a:t>Her nesneler için değer oluştur ve her nesneyi bir küme olarak ata. (Bu durumda N tane nesne için N adet küme oluşur.) N x N bir matris oluştur.</a:t>
            </a:r>
            <a:endParaRPr lang="tr-TR"/>
          </a:p>
          <a:p>
            <a:r>
              <a:rPr lang="tr-TR">
                <a:ea typeface="+mn-lt"/>
                <a:cs typeface="+mn-lt"/>
              </a:rPr>
              <a:t>En yakın olan iki nesneyi grupla. Matrisi kullanarak nesneler arası uzaklık değerlerini hesapla. </a:t>
            </a:r>
            <a:endParaRPr lang="tr-TR"/>
          </a:p>
          <a:p>
            <a:r>
              <a:rPr lang="tr-TR">
                <a:ea typeface="+mn-lt"/>
                <a:cs typeface="+mn-lt"/>
              </a:rPr>
              <a:t>N=N-1 boyutunda yeni matrisi oluştur. </a:t>
            </a:r>
            <a:r>
              <a:rPr lang="tr-TR" err="1">
                <a:ea typeface="+mn-lt"/>
                <a:cs typeface="+mn-lt"/>
              </a:rPr>
              <a:t>Taki</a:t>
            </a:r>
            <a:r>
              <a:rPr lang="tr-TR">
                <a:ea typeface="+mn-lt"/>
                <a:cs typeface="+mn-lt"/>
              </a:rPr>
              <a:t> N değeri 1 oluncaya kadar Adım 2. ye geri dön.</a:t>
            </a:r>
            <a:endParaRPr lang="tr-TR"/>
          </a:p>
          <a:p>
            <a:endParaRPr lang="tr-TR"/>
          </a:p>
        </p:txBody>
      </p:sp>
    </p:spTree>
    <p:extLst>
      <p:ext uri="{BB962C8B-B14F-4D97-AF65-F5344CB8AC3E}">
        <p14:creationId xmlns:p14="http://schemas.microsoft.com/office/powerpoint/2010/main" val="1111374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9AB6B31-FBB6-CE1A-06D4-7372661E780B}"/>
              </a:ext>
            </a:extLst>
          </p:cNvPr>
          <p:cNvSpPr>
            <a:spLocks noGrp="1"/>
          </p:cNvSpPr>
          <p:nvPr>
            <p:ph idx="1"/>
          </p:nvPr>
        </p:nvSpPr>
        <p:spPr>
          <a:xfrm>
            <a:off x="1062311" y="676965"/>
            <a:ext cx="9762436" cy="4082773"/>
          </a:xfrm>
        </p:spPr>
        <p:txBody>
          <a:bodyPr vert="horz" lIns="91440" tIns="45720" rIns="91440" bIns="45720" rtlCol="0" anchor="t">
            <a:normAutofit/>
          </a:bodyPr>
          <a:lstStyle/>
          <a:p>
            <a:pPr marL="0" indent="0">
              <a:buNone/>
            </a:pPr>
            <a:r>
              <a:rPr lang="tr-TR" b="1">
                <a:ea typeface="+mn-lt"/>
                <a:cs typeface="+mn-lt"/>
              </a:rPr>
              <a:t>Adım 1:</a:t>
            </a:r>
            <a:endParaRPr lang="tr-TR"/>
          </a:p>
          <a:p>
            <a:pPr marL="45720" indent="0" algn="just">
              <a:buNone/>
            </a:pPr>
            <a:r>
              <a:rPr lang="tr-TR" sz="1800" b="1">
                <a:ea typeface="+mn-lt"/>
                <a:cs typeface="+mn-lt"/>
              </a:rPr>
              <a:t>Verinin Hazırlaması ve matrisin oluşturulması</a:t>
            </a:r>
            <a:endParaRPr lang="tr-TR" sz="1800"/>
          </a:p>
          <a:p>
            <a:pPr algn="just"/>
            <a:r>
              <a:rPr lang="tr-TR" sz="1800">
                <a:ea typeface="+mn-lt"/>
                <a:cs typeface="+mn-lt"/>
              </a:rPr>
              <a:t>Veri hazırlama aşaması çalışma alanına göre farklılık gösterebilir. Bu kümeleme yönteminde  veriler arasındaki benzerlikleri içeren bir matris oluşturmalıyız. Örneğin gönderilen ödevleri için kelime veya karakter benzerliği kullanılabilir. Dokümanlar arasındaki benzerlikler bulunduktan sonra aşağıdaki gibi bir matris elde edebiliriz.</a:t>
            </a:r>
            <a:endParaRPr lang="tr-TR" sz="1800"/>
          </a:p>
          <a:p>
            <a:endParaRPr lang="tr-TR" sz="1800"/>
          </a:p>
        </p:txBody>
      </p:sp>
      <p:pic>
        <p:nvPicPr>
          <p:cNvPr id="4" name="Resim 4" descr="tablo içeren bir resim&#10;&#10;Açıklama otomatik olarak oluşturuldu">
            <a:extLst>
              <a:ext uri="{FF2B5EF4-FFF2-40B4-BE49-F238E27FC236}">
                <a16:creationId xmlns:a16="http://schemas.microsoft.com/office/drawing/2014/main" id="{AC5770A1-858B-9CAC-9F1F-C627CB46359F}"/>
              </a:ext>
            </a:extLst>
          </p:cNvPr>
          <p:cNvPicPr>
            <a:picLocks noChangeAspect="1"/>
          </p:cNvPicPr>
          <p:nvPr/>
        </p:nvPicPr>
        <p:blipFill>
          <a:blip r:embed="rId2"/>
          <a:stretch>
            <a:fillRect/>
          </a:stretch>
        </p:blipFill>
        <p:spPr>
          <a:xfrm>
            <a:off x="1308581" y="2775674"/>
            <a:ext cx="7823022" cy="1899437"/>
          </a:xfrm>
          <a:prstGeom prst="rect">
            <a:avLst/>
          </a:prstGeom>
        </p:spPr>
      </p:pic>
      <p:sp>
        <p:nvSpPr>
          <p:cNvPr id="5" name="Metin kutusu 4">
            <a:extLst>
              <a:ext uri="{FF2B5EF4-FFF2-40B4-BE49-F238E27FC236}">
                <a16:creationId xmlns:a16="http://schemas.microsoft.com/office/drawing/2014/main" id="{CDFAE21B-0FC4-4110-2F7D-B32CE4EEF468}"/>
              </a:ext>
            </a:extLst>
          </p:cNvPr>
          <p:cNvSpPr txBox="1"/>
          <p:nvPr/>
        </p:nvSpPr>
        <p:spPr>
          <a:xfrm>
            <a:off x="1157357" y="4845878"/>
            <a:ext cx="987728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212529"/>
                </a:solidFill>
                <a:latin typeface="Corbel"/>
              </a:rPr>
              <a:t>Birinci </a:t>
            </a:r>
            <a:r>
              <a:rPr lang="en-US" err="1">
                <a:solidFill>
                  <a:srgbClr val="212529"/>
                </a:solidFill>
                <a:latin typeface="Corbel"/>
              </a:rPr>
              <a:t>matris</a:t>
            </a:r>
            <a:r>
              <a:rPr lang="en-US">
                <a:solidFill>
                  <a:srgbClr val="212529"/>
                </a:solidFill>
                <a:latin typeface="Corbel"/>
              </a:rPr>
              <a:t> </a:t>
            </a:r>
            <a:r>
              <a:rPr lang="en-US" err="1">
                <a:solidFill>
                  <a:srgbClr val="212529"/>
                </a:solidFill>
                <a:latin typeface="Corbel"/>
              </a:rPr>
              <a:t>ödevler</a:t>
            </a:r>
            <a:r>
              <a:rPr lang="en-US">
                <a:solidFill>
                  <a:srgbClr val="212529"/>
                </a:solidFill>
                <a:latin typeface="Corbel"/>
              </a:rPr>
              <a:t> </a:t>
            </a:r>
            <a:r>
              <a:rPr lang="en-US" err="1">
                <a:solidFill>
                  <a:srgbClr val="212529"/>
                </a:solidFill>
                <a:latin typeface="Corbel"/>
              </a:rPr>
              <a:t>ve</a:t>
            </a:r>
            <a:r>
              <a:rPr lang="en-US">
                <a:solidFill>
                  <a:srgbClr val="212529"/>
                </a:solidFill>
                <a:latin typeface="Corbel"/>
              </a:rPr>
              <a:t> </a:t>
            </a:r>
            <a:r>
              <a:rPr lang="en-US" err="1">
                <a:solidFill>
                  <a:srgbClr val="212529"/>
                </a:solidFill>
                <a:latin typeface="Corbel"/>
              </a:rPr>
              <a:t>ödevler</a:t>
            </a:r>
            <a:r>
              <a:rPr lang="en-US">
                <a:solidFill>
                  <a:srgbClr val="212529"/>
                </a:solidFill>
                <a:latin typeface="Corbel"/>
              </a:rPr>
              <a:t> </a:t>
            </a:r>
            <a:r>
              <a:rPr lang="en-US" err="1">
                <a:solidFill>
                  <a:srgbClr val="212529"/>
                </a:solidFill>
                <a:latin typeface="Corbel"/>
              </a:rPr>
              <a:t>arasındaki</a:t>
            </a:r>
            <a:r>
              <a:rPr lang="en-US">
                <a:solidFill>
                  <a:srgbClr val="212529"/>
                </a:solidFill>
                <a:latin typeface="Corbel"/>
              </a:rPr>
              <a:t> </a:t>
            </a:r>
            <a:r>
              <a:rPr lang="en-US" err="1">
                <a:solidFill>
                  <a:srgbClr val="212529"/>
                </a:solidFill>
                <a:latin typeface="Corbel"/>
              </a:rPr>
              <a:t>benzerlikleri</a:t>
            </a:r>
            <a:r>
              <a:rPr lang="en-US">
                <a:solidFill>
                  <a:srgbClr val="212529"/>
                </a:solidFill>
                <a:latin typeface="Corbel"/>
              </a:rPr>
              <a:t> </a:t>
            </a:r>
            <a:r>
              <a:rPr lang="en-US" err="1">
                <a:solidFill>
                  <a:srgbClr val="212529"/>
                </a:solidFill>
                <a:latin typeface="Corbel"/>
              </a:rPr>
              <a:t>göstermektedir</a:t>
            </a:r>
            <a:r>
              <a:rPr lang="en-US">
                <a:solidFill>
                  <a:srgbClr val="212529"/>
                </a:solidFill>
                <a:latin typeface="Corbel"/>
              </a:rPr>
              <a:t>. </a:t>
            </a:r>
            <a:r>
              <a:rPr lang="en-US" err="1">
                <a:solidFill>
                  <a:srgbClr val="212529"/>
                </a:solidFill>
                <a:latin typeface="Corbel"/>
              </a:rPr>
              <a:t>Örneğin</a:t>
            </a:r>
            <a:r>
              <a:rPr lang="en-US">
                <a:solidFill>
                  <a:srgbClr val="212529"/>
                </a:solidFill>
                <a:latin typeface="Corbel"/>
              </a:rPr>
              <a:t> 1 </a:t>
            </a:r>
            <a:r>
              <a:rPr lang="en-US" err="1">
                <a:solidFill>
                  <a:srgbClr val="212529"/>
                </a:solidFill>
                <a:latin typeface="Corbel"/>
              </a:rPr>
              <a:t>ve</a:t>
            </a:r>
            <a:r>
              <a:rPr lang="en-US">
                <a:solidFill>
                  <a:srgbClr val="212529"/>
                </a:solidFill>
                <a:latin typeface="Corbel"/>
              </a:rPr>
              <a:t> 2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öğrenciler</a:t>
            </a:r>
            <a:r>
              <a:rPr lang="en-US">
                <a:solidFill>
                  <a:srgbClr val="212529"/>
                </a:solidFill>
                <a:latin typeface="Corbel"/>
              </a:rPr>
              <a:t> 0.458 </a:t>
            </a:r>
            <a:r>
              <a:rPr lang="en-US" err="1">
                <a:solidFill>
                  <a:srgbClr val="212529"/>
                </a:solidFill>
                <a:latin typeface="Corbel"/>
              </a:rPr>
              <a:t>oranında</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benzeşim</a:t>
            </a:r>
            <a:r>
              <a:rPr lang="en-US">
                <a:solidFill>
                  <a:srgbClr val="212529"/>
                </a:solidFill>
                <a:latin typeface="Corbel"/>
              </a:rPr>
              <a:t> </a:t>
            </a:r>
            <a:r>
              <a:rPr lang="en-US" err="1">
                <a:solidFill>
                  <a:srgbClr val="212529"/>
                </a:solidFill>
                <a:latin typeface="Corbel"/>
              </a:rPr>
              <a:t>bulunmaktadır</a:t>
            </a:r>
            <a:r>
              <a:rPr lang="en-US">
                <a:solidFill>
                  <a:srgbClr val="212529"/>
                </a:solidFill>
                <a:latin typeface="Corbel"/>
              </a:rPr>
              <a:t>. Tabii, 2 – 1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bakışta</a:t>
            </a:r>
            <a:r>
              <a:rPr lang="en-US">
                <a:solidFill>
                  <a:srgbClr val="212529"/>
                </a:solidFill>
                <a:latin typeface="Corbel"/>
              </a:rPr>
              <a:t> </a:t>
            </a:r>
            <a:r>
              <a:rPr lang="en-US" err="1">
                <a:solidFill>
                  <a:srgbClr val="212529"/>
                </a:solidFill>
                <a:latin typeface="Corbel"/>
              </a:rPr>
              <a:t>aynıdır</a:t>
            </a:r>
            <a:r>
              <a:rPr lang="en-US">
                <a:solidFill>
                  <a:srgbClr val="212529"/>
                </a:solidFill>
                <a:latin typeface="Corbel"/>
              </a:rPr>
              <a:t>, </a:t>
            </a:r>
            <a:r>
              <a:rPr lang="en-US" err="1">
                <a:solidFill>
                  <a:srgbClr val="212529"/>
                </a:solidFill>
                <a:latin typeface="Corbel"/>
              </a:rPr>
              <a:t>yani</a:t>
            </a:r>
            <a:r>
              <a:rPr lang="en-US">
                <a:solidFill>
                  <a:srgbClr val="212529"/>
                </a:solidFill>
                <a:latin typeface="Corbel"/>
              </a:rPr>
              <a:t> </a:t>
            </a:r>
            <a:r>
              <a:rPr lang="en-US" err="1">
                <a:solidFill>
                  <a:srgbClr val="212529"/>
                </a:solidFill>
                <a:latin typeface="Corbel"/>
              </a:rPr>
              <a:t>simetriktir</a:t>
            </a:r>
            <a:r>
              <a:rPr lang="en-US">
                <a:solidFill>
                  <a:srgbClr val="212529"/>
                </a:solidFill>
                <a:latin typeface="Corbel"/>
              </a:rPr>
              <a:t> </a:t>
            </a:r>
            <a:r>
              <a:rPr lang="en-US" err="1">
                <a:solidFill>
                  <a:srgbClr val="212529"/>
                </a:solidFill>
                <a:latin typeface="Corbel"/>
              </a:rPr>
              <a:t>ve</a:t>
            </a:r>
            <a:r>
              <a:rPr lang="en-US">
                <a:solidFill>
                  <a:srgbClr val="212529"/>
                </a:solidFill>
                <a:latin typeface="Corbel"/>
              </a:rPr>
              <a:t> 1-1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dokümanlar</a:t>
            </a:r>
            <a:r>
              <a:rPr lang="en-US">
                <a:solidFill>
                  <a:srgbClr val="212529"/>
                </a:solidFill>
                <a:latin typeface="Corbel"/>
              </a:rPr>
              <a:t> </a:t>
            </a:r>
            <a:r>
              <a:rPr lang="en-US" err="1">
                <a:solidFill>
                  <a:srgbClr val="212529"/>
                </a:solidFill>
                <a:latin typeface="Corbel"/>
              </a:rPr>
              <a:t>ise</a:t>
            </a:r>
            <a:r>
              <a:rPr lang="en-US">
                <a:solidFill>
                  <a:srgbClr val="212529"/>
                </a:solidFill>
                <a:latin typeface="Corbel"/>
              </a:rPr>
              <a:t> </a:t>
            </a:r>
            <a:r>
              <a:rPr lang="en-US" err="1">
                <a:solidFill>
                  <a:srgbClr val="212529"/>
                </a:solidFill>
                <a:latin typeface="Corbel"/>
              </a:rPr>
              <a:t>beklenildiği</a:t>
            </a:r>
            <a:r>
              <a:rPr lang="en-US">
                <a:solidFill>
                  <a:srgbClr val="212529"/>
                </a:solidFill>
                <a:latin typeface="Corbel"/>
              </a:rPr>
              <a:t> </a:t>
            </a:r>
            <a:r>
              <a:rPr lang="en-US" err="1">
                <a:solidFill>
                  <a:srgbClr val="212529"/>
                </a:solidFill>
                <a:latin typeface="Corbel"/>
              </a:rPr>
              <a:t>aynı</a:t>
            </a:r>
            <a:r>
              <a:rPr lang="en-US">
                <a:solidFill>
                  <a:srgbClr val="212529"/>
                </a:solidFill>
                <a:latin typeface="Corbel"/>
              </a:rPr>
              <a:t> </a:t>
            </a:r>
            <a:r>
              <a:rPr lang="en-US" err="1">
                <a:solidFill>
                  <a:srgbClr val="212529"/>
                </a:solidFill>
                <a:latin typeface="Corbel"/>
              </a:rPr>
              <a:t>dokümanlar</a:t>
            </a:r>
            <a:r>
              <a:rPr lang="en-US">
                <a:solidFill>
                  <a:srgbClr val="212529"/>
                </a:solidFill>
                <a:latin typeface="Corbel"/>
              </a:rPr>
              <a:t> </a:t>
            </a:r>
            <a:r>
              <a:rPr lang="en-US" err="1">
                <a:solidFill>
                  <a:srgbClr val="212529"/>
                </a:solidFill>
                <a:latin typeface="Corbel"/>
              </a:rPr>
              <a:t>olduğu</a:t>
            </a:r>
            <a:r>
              <a:rPr lang="en-US">
                <a:solidFill>
                  <a:srgbClr val="212529"/>
                </a:solidFill>
                <a:latin typeface="Corbel"/>
              </a:rPr>
              <a:t> </a:t>
            </a:r>
            <a:r>
              <a:rPr lang="en-US" err="1">
                <a:solidFill>
                  <a:srgbClr val="212529"/>
                </a:solidFill>
                <a:latin typeface="Corbel"/>
              </a:rPr>
              <a:t>için</a:t>
            </a:r>
            <a:r>
              <a:rPr lang="en-US">
                <a:solidFill>
                  <a:srgbClr val="212529"/>
                </a:solidFill>
                <a:latin typeface="Corbel"/>
              </a:rPr>
              <a:t> </a:t>
            </a:r>
            <a:r>
              <a:rPr lang="en-US" err="1">
                <a:solidFill>
                  <a:srgbClr val="212529"/>
                </a:solidFill>
                <a:latin typeface="Corbel"/>
              </a:rPr>
              <a:t>hiç</a:t>
            </a:r>
            <a:r>
              <a:rPr lang="en-US">
                <a:solidFill>
                  <a:srgbClr val="212529"/>
                </a:solidFill>
                <a:latin typeface="Corbel"/>
              </a:rPr>
              <a:t> </a:t>
            </a:r>
            <a:r>
              <a:rPr lang="en-US" err="1">
                <a:solidFill>
                  <a:srgbClr val="212529"/>
                </a:solidFill>
                <a:latin typeface="Corbel"/>
              </a:rPr>
              <a:t>bakmaya</a:t>
            </a:r>
            <a:r>
              <a:rPr lang="en-US">
                <a:solidFill>
                  <a:srgbClr val="212529"/>
                </a:solidFill>
                <a:latin typeface="Corbel"/>
              </a:rPr>
              <a:t> </a:t>
            </a:r>
            <a:r>
              <a:rPr lang="en-US" err="1">
                <a:solidFill>
                  <a:srgbClr val="212529"/>
                </a:solidFill>
                <a:latin typeface="Corbel"/>
              </a:rPr>
              <a:t>gerek</a:t>
            </a:r>
            <a:r>
              <a:rPr lang="en-US">
                <a:solidFill>
                  <a:srgbClr val="212529"/>
                </a:solidFill>
                <a:latin typeface="Corbel"/>
              </a:rPr>
              <a:t> </a:t>
            </a:r>
            <a:r>
              <a:rPr lang="en-US" err="1">
                <a:solidFill>
                  <a:srgbClr val="212529"/>
                </a:solidFill>
                <a:latin typeface="Corbel"/>
              </a:rPr>
              <a:t>yoktur</a:t>
            </a:r>
            <a:r>
              <a:rPr lang="en-US">
                <a:solidFill>
                  <a:srgbClr val="212529"/>
                </a:solidFill>
                <a:latin typeface="Corbel"/>
              </a:rPr>
              <a:t>. Bu </a:t>
            </a:r>
            <a:r>
              <a:rPr lang="en-US" err="1">
                <a:solidFill>
                  <a:srgbClr val="212529"/>
                </a:solidFill>
                <a:latin typeface="Corbel"/>
              </a:rPr>
              <a:t>noktada</a:t>
            </a:r>
            <a:r>
              <a:rPr lang="en-US">
                <a:solidFill>
                  <a:srgbClr val="212529"/>
                </a:solidFill>
                <a:latin typeface="Corbel"/>
              </a:rPr>
              <a:t> </a:t>
            </a:r>
            <a:r>
              <a:rPr lang="en-US" err="1">
                <a:solidFill>
                  <a:srgbClr val="212529"/>
                </a:solidFill>
                <a:latin typeface="Corbel"/>
              </a:rPr>
              <a:t>sadece</a:t>
            </a:r>
            <a:r>
              <a:rPr lang="en-US">
                <a:solidFill>
                  <a:srgbClr val="212529"/>
                </a:solidFill>
                <a:latin typeface="Corbel"/>
              </a:rPr>
              <a:t> matris-2’deki </a:t>
            </a:r>
            <a:r>
              <a:rPr lang="en-US" err="1">
                <a:solidFill>
                  <a:srgbClr val="212529"/>
                </a:solidFill>
                <a:latin typeface="Corbel"/>
              </a:rPr>
              <a:t>verileri</a:t>
            </a:r>
            <a:r>
              <a:rPr lang="en-US">
                <a:solidFill>
                  <a:srgbClr val="212529"/>
                </a:solidFill>
                <a:latin typeface="Corbel"/>
              </a:rPr>
              <a:t> </a:t>
            </a:r>
            <a:r>
              <a:rPr lang="en-US" err="1">
                <a:solidFill>
                  <a:srgbClr val="212529"/>
                </a:solidFill>
                <a:latin typeface="Corbel"/>
              </a:rPr>
              <a:t>kullanılabilir</a:t>
            </a:r>
            <a:r>
              <a:rPr lang="en-US">
                <a:solidFill>
                  <a:srgbClr val="212529"/>
                </a:solidFill>
                <a:latin typeface="Corbel"/>
              </a:rPr>
              <a:t>. (</a:t>
            </a:r>
            <a:r>
              <a:rPr lang="en-US" err="1">
                <a:solidFill>
                  <a:srgbClr val="212529"/>
                </a:solidFill>
                <a:latin typeface="Corbel"/>
              </a:rPr>
              <a:t>iç</a:t>
            </a:r>
            <a:r>
              <a:rPr lang="en-US">
                <a:solidFill>
                  <a:srgbClr val="212529"/>
                </a:solidFill>
                <a:latin typeface="Corbel"/>
              </a:rPr>
              <a:t> </a:t>
            </a:r>
            <a:r>
              <a:rPr lang="en-US" err="1">
                <a:solidFill>
                  <a:srgbClr val="212529"/>
                </a:solidFill>
                <a:latin typeface="Corbel"/>
              </a:rPr>
              <a:t>içe</a:t>
            </a:r>
            <a:r>
              <a:rPr lang="en-US">
                <a:solidFill>
                  <a:srgbClr val="212529"/>
                </a:solidFill>
                <a:latin typeface="Corbel"/>
              </a:rPr>
              <a:t> </a:t>
            </a:r>
            <a:r>
              <a:rPr lang="en-US" err="1">
                <a:solidFill>
                  <a:srgbClr val="212529"/>
                </a:solidFill>
                <a:latin typeface="Corbel"/>
              </a:rPr>
              <a:t>olan</a:t>
            </a:r>
            <a:r>
              <a:rPr lang="en-US">
                <a:solidFill>
                  <a:srgbClr val="212529"/>
                </a:solidFill>
                <a:latin typeface="Corbel"/>
              </a:rPr>
              <a:t> for </a:t>
            </a:r>
            <a:r>
              <a:rPr lang="en-US" err="1">
                <a:solidFill>
                  <a:srgbClr val="212529"/>
                </a:solidFill>
                <a:latin typeface="Corbel"/>
              </a:rPr>
              <a:t>döngüsü</a:t>
            </a:r>
            <a:r>
              <a:rPr lang="en-US">
                <a:solidFill>
                  <a:srgbClr val="212529"/>
                </a:solidFill>
                <a:latin typeface="Corbel"/>
              </a:rPr>
              <a:t> </a:t>
            </a:r>
            <a:r>
              <a:rPr lang="en-US" err="1">
                <a:solidFill>
                  <a:srgbClr val="212529"/>
                </a:solidFill>
                <a:latin typeface="Corbel"/>
              </a:rPr>
              <a:t>üzerinde</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düzenleme</a:t>
            </a:r>
            <a:r>
              <a:rPr lang="en-US">
                <a:solidFill>
                  <a:srgbClr val="212529"/>
                </a:solidFill>
                <a:latin typeface="Corbel"/>
              </a:rPr>
              <a:t> </a:t>
            </a:r>
            <a:r>
              <a:rPr lang="en-US" err="1">
                <a:solidFill>
                  <a:srgbClr val="212529"/>
                </a:solidFill>
                <a:latin typeface="Corbel"/>
              </a:rPr>
              <a:t>ile</a:t>
            </a:r>
            <a:r>
              <a:rPr lang="en-US">
                <a:solidFill>
                  <a:srgbClr val="212529"/>
                </a:solidFill>
                <a:latin typeface="Corbel"/>
              </a:rPr>
              <a:t> </a:t>
            </a:r>
            <a:r>
              <a:rPr lang="en-US" err="1">
                <a:solidFill>
                  <a:srgbClr val="212529"/>
                </a:solidFill>
                <a:latin typeface="Corbel"/>
              </a:rPr>
              <a:t>veya</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if </a:t>
            </a:r>
            <a:r>
              <a:rPr lang="en-US" err="1">
                <a:solidFill>
                  <a:srgbClr val="212529"/>
                </a:solidFill>
                <a:latin typeface="Corbel"/>
              </a:rPr>
              <a:t>şartı</a:t>
            </a:r>
            <a:r>
              <a:rPr lang="en-US">
                <a:solidFill>
                  <a:srgbClr val="212529"/>
                </a:solidFill>
                <a:latin typeface="Corbel"/>
              </a:rPr>
              <a:t> </a:t>
            </a:r>
            <a:r>
              <a:rPr lang="en-US" err="1">
                <a:solidFill>
                  <a:srgbClr val="212529"/>
                </a:solidFill>
                <a:latin typeface="Corbel"/>
              </a:rPr>
              <a:t>ile</a:t>
            </a:r>
            <a:r>
              <a:rPr lang="en-US">
                <a:solidFill>
                  <a:srgbClr val="212529"/>
                </a:solidFill>
                <a:latin typeface="Corbel"/>
              </a:rPr>
              <a:t> </a:t>
            </a:r>
            <a:r>
              <a:rPr lang="en-US" err="1">
                <a:solidFill>
                  <a:srgbClr val="212529"/>
                </a:solidFill>
                <a:latin typeface="Corbel"/>
              </a:rPr>
              <a:t>gereksiz</a:t>
            </a:r>
            <a:r>
              <a:rPr lang="en-US">
                <a:solidFill>
                  <a:srgbClr val="212529"/>
                </a:solidFill>
                <a:latin typeface="Corbel"/>
              </a:rPr>
              <a:t> </a:t>
            </a:r>
            <a:r>
              <a:rPr lang="en-US" err="1">
                <a:solidFill>
                  <a:srgbClr val="212529"/>
                </a:solidFill>
                <a:latin typeface="Corbel"/>
              </a:rPr>
              <a:t>ver</a:t>
            </a:r>
            <a:r>
              <a:rPr lang="en-US">
                <a:solidFill>
                  <a:srgbClr val="212529"/>
                </a:solidFill>
                <a:latin typeface="Corbel"/>
              </a:rPr>
              <a:t> </a:t>
            </a:r>
            <a:r>
              <a:rPr lang="en-US" err="1">
                <a:solidFill>
                  <a:srgbClr val="212529"/>
                </a:solidFill>
                <a:latin typeface="Corbel"/>
              </a:rPr>
              <a:t>benzerlikleri</a:t>
            </a:r>
            <a:r>
              <a:rPr lang="en-US">
                <a:solidFill>
                  <a:srgbClr val="212529"/>
                </a:solidFill>
                <a:latin typeface="Corbel"/>
              </a:rPr>
              <a:t> </a:t>
            </a:r>
            <a:r>
              <a:rPr lang="en-US" err="1">
                <a:solidFill>
                  <a:srgbClr val="212529"/>
                </a:solidFill>
                <a:latin typeface="Corbel"/>
              </a:rPr>
              <a:t>kolayca</a:t>
            </a:r>
            <a:r>
              <a:rPr lang="en-US">
                <a:solidFill>
                  <a:srgbClr val="212529"/>
                </a:solidFill>
                <a:latin typeface="Corbel"/>
              </a:rPr>
              <a:t> </a:t>
            </a:r>
            <a:r>
              <a:rPr lang="en-US" err="1">
                <a:solidFill>
                  <a:srgbClr val="212529"/>
                </a:solidFill>
                <a:latin typeface="Corbel"/>
              </a:rPr>
              <a:t>göz</a:t>
            </a:r>
            <a:r>
              <a:rPr lang="en-US">
                <a:solidFill>
                  <a:srgbClr val="212529"/>
                </a:solidFill>
                <a:latin typeface="Corbel"/>
              </a:rPr>
              <a:t> </a:t>
            </a:r>
            <a:r>
              <a:rPr lang="en-US" err="1">
                <a:solidFill>
                  <a:srgbClr val="212529"/>
                </a:solidFill>
                <a:latin typeface="Corbel"/>
              </a:rPr>
              <a:t>ardı</a:t>
            </a:r>
            <a:r>
              <a:rPr lang="en-US">
                <a:solidFill>
                  <a:srgbClr val="212529"/>
                </a:solidFill>
                <a:latin typeface="Corbel"/>
              </a:rPr>
              <a:t> </a:t>
            </a:r>
            <a:r>
              <a:rPr lang="en-US" err="1">
                <a:solidFill>
                  <a:srgbClr val="212529"/>
                </a:solidFill>
                <a:latin typeface="Corbel"/>
              </a:rPr>
              <a:t>edilebilir</a:t>
            </a:r>
            <a:r>
              <a:rPr lang="en-US">
                <a:solidFill>
                  <a:srgbClr val="212529"/>
                </a:solidFill>
                <a:latin typeface="Corbel"/>
              </a:rPr>
              <a:t>.)</a:t>
            </a:r>
            <a:endParaRPr lang="en-US">
              <a:latin typeface="Corbel"/>
            </a:endParaRPr>
          </a:p>
        </p:txBody>
      </p:sp>
    </p:spTree>
    <p:extLst>
      <p:ext uri="{BB962C8B-B14F-4D97-AF65-F5344CB8AC3E}">
        <p14:creationId xmlns:p14="http://schemas.microsoft.com/office/powerpoint/2010/main" val="3569387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316EC44-8298-C7DE-B7D8-1E911ABBC153}"/>
              </a:ext>
            </a:extLst>
          </p:cNvPr>
          <p:cNvSpPr>
            <a:spLocks noGrp="1"/>
          </p:cNvSpPr>
          <p:nvPr>
            <p:ph idx="1"/>
          </p:nvPr>
        </p:nvSpPr>
        <p:spPr>
          <a:xfrm>
            <a:off x="767522" y="710096"/>
            <a:ext cx="9872871" cy="4038600"/>
          </a:xfrm>
        </p:spPr>
        <p:txBody>
          <a:bodyPr vert="horz" lIns="91440" tIns="45720" rIns="91440" bIns="45720" rtlCol="0" anchor="t">
            <a:normAutofit/>
          </a:bodyPr>
          <a:lstStyle/>
          <a:p>
            <a:pPr marL="0" indent="0" algn="just">
              <a:buNone/>
            </a:pPr>
            <a:r>
              <a:rPr lang="tr-TR" b="1">
                <a:ea typeface="+mn-lt"/>
                <a:cs typeface="+mn-lt"/>
              </a:rPr>
              <a:t> Adım 2:</a:t>
            </a:r>
            <a:endParaRPr lang="tr-TR"/>
          </a:p>
          <a:p>
            <a:pPr algn="just"/>
            <a:r>
              <a:rPr lang="tr-TR" sz="1800">
                <a:ea typeface="+mn-lt"/>
                <a:cs typeface="+mn-lt"/>
              </a:rPr>
              <a:t>Matris üzerinde en küçük değer (maksimum benzerlik) 4 ve 5. öğrenci ödevlerinin benzerlik oranını gösteren 0 değeridir. Başka bir deyişle bu iki öğrencinin ödevleri tamamen aynıdır. 4 ve 5’ten yeni bir küme üretilebilir. Şimdi birleştirme işlemini yapalım ve yeni matrisimizi oluşturalım.</a:t>
            </a:r>
            <a:endParaRPr lang="tr-TR" sz="1800"/>
          </a:p>
          <a:p>
            <a:endParaRPr lang="tr-TR"/>
          </a:p>
        </p:txBody>
      </p:sp>
      <p:pic>
        <p:nvPicPr>
          <p:cNvPr id="4" name="Resim 4" descr="tablo içeren bir resim&#10;&#10;Açıklama otomatik olarak oluşturuldu">
            <a:extLst>
              <a:ext uri="{FF2B5EF4-FFF2-40B4-BE49-F238E27FC236}">
                <a16:creationId xmlns:a16="http://schemas.microsoft.com/office/drawing/2014/main" id="{1FECD957-1B85-682D-90E0-7734A15B3747}"/>
              </a:ext>
            </a:extLst>
          </p:cNvPr>
          <p:cNvPicPr>
            <a:picLocks noChangeAspect="1"/>
          </p:cNvPicPr>
          <p:nvPr/>
        </p:nvPicPr>
        <p:blipFill>
          <a:blip r:embed="rId2"/>
          <a:stretch>
            <a:fillRect/>
          </a:stretch>
        </p:blipFill>
        <p:spPr>
          <a:xfrm>
            <a:off x="1785395" y="2497491"/>
            <a:ext cx="6258232" cy="3139916"/>
          </a:xfrm>
          <a:prstGeom prst="rect">
            <a:avLst/>
          </a:prstGeom>
        </p:spPr>
      </p:pic>
      <p:sp>
        <p:nvSpPr>
          <p:cNvPr id="5" name="Metin kutusu 4">
            <a:extLst>
              <a:ext uri="{FF2B5EF4-FFF2-40B4-BE49-F238E27FC236}">
                <a16:creationId xmlns:a16="http://schemas.microsoft.com/office/drawing/2014/main" id="{97F2EF12-DCF6-8A23-020D-A1D4C664BE8C}"/>
              </a:ext>
            </a:extLst>
          </p:cNvPr>
          <p:cNvSpPr txBox="1"/>
          <p:nvPr/>
        </p:nvSpPr>
        <p:spPr>
          <a:xfrm>
            <a:off x="8890820" y="3360175"/>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12529"/>
                </a:solidFill>
                <a:latin typeface="Corbel"/>
              </a:rPr>
              <a:t>4 </a:t>
            </a:r>
            <a:r>
              <a:rPr lang="en-US" err="1">
                <a:solidFill>
                  <a:srgbClr val="212529"/>
                </a:solidFill>
                <a:latin typeface="Corbel"/>
              </a:rPr>
              <a:t>ve</a:t>
            </a:r>
            <a:r>
              <a:rPr lang="en-US">
                <a:solidFill>
                  <a:srgbClr val="212529"/>
                </a:solidFill>
                <a:latin typeface="Corbel"/>
              </a:rPr>
              <a:t> 5. </a:t>
            </a:r>
            <a:r>
              <a:rPr lang="en-US" err="1">
                <a:solidFill>
                  <a:srgbClr val="212529"/>
                </a:solidFill>
                <a:latin typeface="Corbel"/>
              </a:rPr>
              <a:t>kişiler</a:t>
            </a:r>
            <a:r>
              <a:rPr lang="en-US">
                <a:solidFill>
                  <a:srgbClr val="212529"/>
                </a:solidFill>
                <a:latin typeface="Corbel"/>
              </a:rPr>
              <a:t> </a:t>
            </a:r>
            <a:r>
              <a:rPr lang="en-US" err="1">
                <a:solidFill>
                  <a:srgbClr val="212529"/>
                </a:solidFill>
                <a:latin typeface="Corbel"/>
              </a:rPr>
              <a:t>birinci</a:t>
            </a:r>
            <a:r>
              <a:rPr lang="en-US">
                <a:solidFill>
                  <a:srgbClr val="212529"/>
                </a:solidFill>
                <a:latin typeface="Corbel"/>
              </a:rPr>
              <a:t> </a:t>
            </a:r>
            <a:r>
              <a:rPr lang="en-US" err="1">
                <a:solidFill>
                  <a:srgbClr val="212529"/>
                </a:solidFill>
                <a:latin typeface="Corbel"/>
              </a:rPr>
              <a:t>kümemiz</a:t>
            </a:r>
            <a:r>
              <a:rPr lang="en-US">
                <a:solidFill>
                  <a:srgbClr val="212529"/>
                </a:solidFill>
                <a:latin typeface="Corbel"/>
              </a:rPr>
              <a:t> </a:t>
            </a:r>
            <a:r>
              <a:rPr lang="en-US" err="1">
                <a:solidFill>
                  <a:srgbClr val="212529"/>
                </a:solidFill>
                <a:latin typeface="Corbel"/>
              </a:rPr>
              <a:t>oldu</a:t>
            </a:r>
            <a:r>
              <a:rPr lang="en-US">
                <a:solidFill>
                  <a:srgbClr val="212529"/>
                </a:solidFill>
                <a:latin typeface="Corbel"/>
              </a:rPr>
              <a:t> </a:t>
            </a:r>
            <a:r>
              <a:rPr lang="en-US" err="1">
                <a:solidFill>
                  <a:srgbClr val="212529"/>
                </a:solidFill>
                <a:latin typeface="Corbel"/>
              </a:rPr>
              <a:t>ve</a:t>
            </a:r>
            <a:r>
              <a:rPr lang="en-US">
                <a:solidFill>
                  <a:srgbClr val="212529"/>
                </a:solidFill>
                <a:latin typeface="Corbel"/>
              </a:rPr>
              <a:t> </a:t>
            </a:r>
            <a:r>
              <a:rPr lang="en-US" err="1">
                <a:solidFill>
                  <a:srgbClr val="212529"/>
                </a:solidFill>
                <a:latin typeface="Corbel"/>
              </a:rPr>
              <a:t>birleşti</a:t>
            </a:r>
            <a:r>
              <a:rPr lang="en-US">
                <a:solidFill>
                  <a:srgbClr val="212529"/>
                </a:solidFill>
                <a:latin typeface="Corbel"/>
              </a:rPr>
              <a:t>. “???” li </a:t>
            </a:r>
            <a:r>
              <a:rPr lang="en-US" err="1">
                <a:solidFill>
                  <a:srgbClr val="212529"/>
                </a:solidFill>
                <a:latin typeface="Corbel"/>
              </a:rPr>
              <a:t>kısımların</a:t>
            </a:r>
            <a:r>
              <a:rPr lang="en-US">
                <a:solidFill>
                  <a:srgbClr val="212529"/>
                </a:solidFill>
                <a:latin typeface="Corbel"/>
              </a:rPr>
              <a:t> </a:t>
            </a:r>
            <a:r>
              <a:rPr lang="en-US" err="1">
                <a:solidFill>
                  <a:srgbClr val="212529"/>
                </a:solidFill>
                <a:latin typeface="Corbel"/>
              </a:rPr>
              <a:t>hesabını</a:t>
            </a:r>
            <a:r>
              <a:rPr lang="en-US">
                <a:solidFill>
                  <a:srgbClr val="212529"/>
                </a:solidFill>
                <a:latin typeface="Corbel"/>
              </a:rPr>
              <a:t> </a:t>
            </a:r>
            <a:r>
              <a:rPr lang="en-US" err="1">
                <a:solidFill>
                  <a:srgbClr val="212529"/>
                </a:solidFill>
                <a:latin typeface="Corbel"/>
              </a:rPr>
              <a:t>yapalım</a:t>
            </a:r>
            <a:r>
              <a:rPr lang="en-US">
                <a:solidFill>
                  <a:srgbClr val="212529"/>
                </a:solidFill>
                <a:latin typeface="Corbel"/>
              </a:rPr>
              <a:t>. Bu </a:t>
            </a:r>
            <a:r>
              <a:rPr lang="en-US" err="1">
                <a:solidFill>
                  <a:srgbClr val="212529"/>
                </a:solidFill>
                <a:latin typeface="Corbel"/>
              </a:rPr>
              <a:t>noktada</a:t>
            </a:r>
            <a:r>
              <a:rPr lang="en-US">
                <a:solidFill>
                  <a:srgbClr val="212529"/>
                </a:solidFill>
                <a:latin typeface="Corbel"/>
              </a:rPr>
              <a:t> “???” </a:t>
            </a:r>
            <a:r>
              <a:rPr lang="en-US" err="1">
                <a:solidFill>
                  <a:srgbClr val="212529"/>
                </a:solidFill>
                <a:latin typeface="Corbel"/>
              </a:rPr>
              <a:t>kısımlar</a:t>
            </a:r>
            <a:r>
              <a:rPr lang="en-US">
                <a:solidFill>
                  <a:srgbClr val="212529"/>
                </a:solidFill>
                <a:latin typeface="Corbel"/>
              </a:rPr>
              <a:t> </a:t>
            </a:r>
            <a:r>
              <a:rPr lang="en-US" err="1">
                <a:solidFill>
                  <a:srgbClr val="212529"/>
                </a:solidFill>
                <a:latin typeface="Corbel"/>
              </a:rPr>
              <a:t>farklı</a:t>
            </a:r>
            <a:r>
              <a:rPr lang="en-US">
                <a:solidFill>
                  <a:srgbClr val="212529"/>
                </a:solidFill>
                <a:latin typeface="Corbel"/>
              </a:rPr>
              <a:t> </a:t>
            </a:r>
            <a:r>
              <a:rPr lang="en-US" err="1">
                <a:solidFill>
                  <a:srgbClr val="212529"/>
                </a:solidFill>
                <a:latin typeface="Corbel"/>
              </a:rPr>
              <a:t>şekillerde</a:t>
            </a:r>
            <a:r>
              <a:rPr lang="en-US">
                <a:solidFill>
                  <a:srgbClr val="212529"/>
                </a:solidFill>
                <a:latin typeface="Corbel"/>
              </a:rPr>
              <a:t> </a:t>
            </a:r>
            <a:r>
              <a:rPr lang="en-US" err="1">
                <a:solidFill>
                  <a:srgbClr val="212529"/>
                </a:solidFill>
                <a:latin typeface="Corbel"/>
              </a:rPr>
              <a:t>hesaplanabilir</a:t>
            </a:r>
            <a:r>
              <a:rPr lang="en-US">
                <a:solidFill>
                  <a:srgbClr val="212529"/>
                </a:solidFill>
                <a:latin typeface="Corbel"/>
              </a:rPr>
              <a:t>.</a:t>
            </a:r>
            <a:endParaRPr lang="en-US">
              <a:latin typeface="Corbel"/>
            </a:endParaRPr>
          </a:p>
        </p:txBody>
      </p:sp>
    </p:spTree>
    <p:extLst>
      <p:ext uri="{BB962C8B-B14F-4D97-AF65-F5344CB8AC3E}">
        <p14:creationId xmlns:p14="http://schemas.microsoft.com/office/powerpoint/2010/main" val="2855466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5D25CE0-E889-C302-7067-D6EBB79F7471}"/>
              </a:ext>
            </a:extLst>
          </p:cNvPr>
          <p:cNvSpPr>
            <a:spLocks noGrp="1"/>
          </p:cNvSpPr>
          <p:nvPr>
            <p:ph type="title"/>
          </p:nvPr>
        </p:nvSpPr>
        <p:spPr>
          <a:xfrm>
            <a:off x="808265" y="697897"/>
            <a:ext cx="10278970" cy="1356360"/>
          </a:xfrm>
        </p:spPr>
        <p:txBody>
          <a:bodyPr vert="horz" lIns="91440" tIns="45720" rIns="91440" bIns="45720" rtlCol="0" anchor="ctr">
            <a:noAutofit/>
          </a:bodyPr>
          <a:lstStyle/>
          <a:p>
            <a:pPr>
              <a:spcBef>
                <a:spcPts val="1400"/>
              </a:spcBef>
            </a:pPr>
            <a:r>
              <a:rPr lang="tr-TR" sz="3200" b="1" i="1">
                <a:ea typeface="+mj-lt"/>
                <a:cs typeface="+mj-lt"/>
              </a:rPr>
              <a:t>Hiyerarşik Kümeleme Hesaplama Yöntemleri: Tek Bağlantı (</a:t>
            </a:r>
            <a:r>
              <a:rPr lang="tr-TR" sz="3200" b="1" i="1" err="1">
                <a:ea typeface="+mj-lt"/>
                <a:cs typeface="+mj-lt"/>
              </a:rPr>
              <a:t>Single</a:t>
            </a:r>
            <a:r>
              <a:rPr lang="tr-TR" sz="3200" b="1" i="1">
                <a:ea typeface="+mj-lt"/>
                <a:cs typeface="+mj-lt"/>
              </a:rPr>
              <a:t>-Link), Tam Bağlantı (Complete-Link) ve Ortalama Bağlantı (</a:t>
            </a:r>
            <a:r>
              <a:rPr lang="tr-TR" sz="3200" b="1" i="1" err="1">
                <a:ea typeface="+mj-lt"/>
                <a:cs typeface="+mj-lt"/>
              </a:rPr>
              <a:t>Average</a:t>
            </a:r>
            <a:r>
              <a:rPr lang="tr-TR" sz="3200" b="1" i="1">
                <a:ea typeface="+mj-lt"/>
                <a:cs typeface="+mj-lt"/>
              </a:rPr>
              <a:t>-Link) Kriterleri </a:t>
            </a:r>
            <a:r>
              <a:rPr lang="tr-TR" sz="3200">
                <a:ea typeface="+mj-lt"/>
                <a:cs typeface="+mj-lt"/>
              </a:rPr>
              <a:t> </a:t>
            </a:r>
            <a:endParaRPr lang="tr-TR" sz="3200"/>
          </a:p>
          <a:p>
            <a:endParaRPr lang="tr-TR" sz="1800"/>
          </a:p>
        </p:txBody>
      </p:sp>
      <p:pic>
        <p:nvPicPr>
          <p:cNvPr id="4" name="Resim 4">
            <a:extLst>
              <a:ext uri="{FF2B5EF4-FFF2-40B4-BE49-F238E27FC236}">
                <a16:creationId xmlns:a16="http://schemas.microsoft.com/office/drawing/2014/main" id="{3E8C78E1-F7DD-F653-0FEC-DB8F4A7053D3}"/>
              </a:ext>
            </a:extLst>
          </p:cNvPr>
          <p:cNvPicPr>
            <a:picLocks noChangeAspect="1"/>
          </p:cNvPicPr>
          <p:nvPr/>
        </p:nvPicPr>
        <p:blipFill>
          <a:blip r:embed="rId2"/>
          <a:stretch>
            <a:fillRect/>
          </a:stretch>
        </p:blipFill>
        <p:spPr>
          <a:xfrm>
            <a:off x="5554677" y="2347527"/>
            <a:ext cx="6045576" cy="3291674"/>
          </a:xfrm>
          <a:prstGeom prst="rect">
            <a:avLst/>
          </a:prstGeom>
        </p:spPr>
      </p:pic>
      <p:sp>
        <p:nvSpPr>
          <p:cNvPr id="3" name="İçerik Yer Tutucusu 2">
            <a:extLst>
              <a:ext uri="{FF2B5EF4-FFF2-40B4-BE49-F238E27FC236}">
                <a16:creationId xmlns:a16="http://schemas.microsoft.com/office/drawing/2014/main" id="{1249431E-0920-DBFE-80BE-6C52B29AD288}"/>
              </a:ext>
            </a:extLst>
          </p:cNvPr>
          <p:cNvSpPr>
            <a:spLocks noGrp="1"/>
          </p:cNvSpPr>
          <p:nvPr>
            <p:ph idx="1"/>
          </p:nvPr>
        </p:nvSpPr>
        <p:spPr>
          <a:xfrm>
            <a:off x="557608" y="2121763"/>
            <a:ext cx="4711453" cy="4038600"/>
          </a:xfrm>
        </p:spPr>
        <p:txBody>
          <a:bodyPr vert="horz" lIns="91440" tIns="45720" rIns="91440" bIns="45720" rtlCol="0" anchor="t">
            <a:noAutofit/>
          </a:bodyPr>
          <a:lstStyle/>
          <a:p>
            <a:r>
              <a:rPr lang="tr-TR" sz="1600">
                <a:ea typeface="+mn-lt"/>
                <a:cs typeface="+mn-lt"/>
              </a:rPr>
              <a:t>Hiyerarşik kümelemede, sayısal değerler üzerinden farklı hesaplama yöntemlerine göre bir küme üretilir. Bu noktada üç farklı Tek Bağlantı, Tam Bağlantı ve Ortalama Grup yöntemlerinden biri kullanılabilir.</a:t>
            </a:r>
            <a:endParaRPr lang="tr-TR" sz="1600">
              <a:ea typeface="+mn-lt"/>
              <a:cs typeface="Arial"/>
            </a:endParaRPr>
          </a:p>
          <a:p>
            <a:r>
              <a:rPr lang="tr-TR" sz="1600">
                <a:ea typeface="+mn-lt"/>
                <a:cs typeface="+mn-lt"/>
              </a:rPr>
              <a:t>Tek bağlantı kümeleme, her adımda en küçük mesafeye sahip en yakın üyeler kullanarak iki kümenin birleştirilmesidir. Bu algoritmaya, en yakın komşu algoritması da denir. Tam bağlantı kümeleme, tek bağlantının tam tersine her adımda en büyük mesafeye sahip en uzak üyeler kullanılarak iki kümenin birleştirilmesidir. Bu algoritmaya bu sebepten dolayı en uzak komşu algoritması da denir. Ortalama grup algoritması ise iki karşılıklı küme arasındaki tüm mesafelerin ortalamasıdır. Bu algoritma ile tek bağlantı ve tam bağlantı algoritmalarında elde edilen değerlerin arasında bir değer elde edilir (</a:t>
            </a:r>
            <a:r>
              <a:rPr lang="tr-TR" sz="1600" err="1">
                <a:ea typeface="+mn-lt"/>
                <a:cs typeface="+mn-lt"/>
              </a:rPr>
              <a:t>Manning</a:t>
            </a:r>
            <a:r>
              <a:rPr lang="tr-TR" sz="1600">
                <a:ea typeface="+mn-lt"/>
                <a:cs typeface="+mn-lt"/>
              </a:rPr>
              <a:t> ve ark., 2008).</a:t>
            </a:r>
            <a:endParaRPr lang="tr-TR" sz="1600">
              <a:cs typeface="Arial"/>
            </a:endParaRPr>
          </a:p>
        </p:txBody>
      </p:sp>
    </p:spTree>
    <p:extLst>
      <p:ext uri="{BB962C8B-B14F-4D97-AF65-F5344CB8AC3E}">
        <p14:creationId xmlns:p14="http://schemas.microsoft.com/office/powerpoint/2010/main" val="1764095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A6580D0-1C75-FA0F-8FBE-280F252EDDB7}"/>
              </a:ext>
            </a:extLst>
          </p:cNvPr>
          <p:cNvSpPr>
            <a:spLocks noGrp="1"/>
          </p:cNvSpPr>
          <p:nvPr>
            <p:ph idx="1"/>
          </p:nvPr>
        </p:nvSpPr>
        <p:spPr>
          <a:xfrm>
            <a:off x="1077951" y="784302"/>
            <a:ext cx="9872871" cy="4038600"/>
          </a:xfrm>
        </p:spPr>
        <p:txBody>
          <a:bodyPr vert="horz" lIns="91440" tIns="45720" rIns="91440" bIns="45720" rtlCol="0" anchor="t">
            <a:normAutofit/>
          </a:bodyPr>
          <a:lstStyle/>
          <a:p>
            <a:pPr marL="0" indent="0" algn="just"/>
            <a:r>
              <a:rPr lang="tr-TR">
                <a:ea typeface="+mn-lt"/>
                <a:cs typeface="+mn-lt"/>
              </a:rPr>
              <a:t> </a:t>
            </a:r>
            <a:r>
              <a:rPr lang="tr-TR" sz="1800">
                <a:ea typeface="+mn-lt"/>
                <a:cs typeface="+mn-lt"/>
              </a:rPr>
              <a:t>(4, 5) kümesi yapıldıktan sonra yeni değerler hesaplanmalıdır. Bu hesap sırasında Şekil 1’deki matris bilgileri kullanılır. Bu aşamada </a:t>
            </a:r>
            <a:r>
              <a:rPr lang="tr-TR" sz="1800" err="1">
                <a:ea typeface="+mn-lt"/>
                <a:cs typeface="+mn-lt"/>
              </a:rPr>
              <a:t>min</a:t>
            </a:r>
            <a:r>
              <a:rPr lang="tr-TR" sz="1800">
                <a:ea typeface="+mn-lt"/>
                <a:cs typeface="+mn-lt"/>
              </a:rPr>
              <a:t>, </a:t>
            </a:r>
            <a:r>
              <a:rPr lang="tr-TR" sz="1800" err="1">
                <a:ea typeface="+mn-lt"/>
                <a:cs typeface="+mn-lt"/>
              </a:rPr>
              <a:t>max</a:t>
            </a:r>
            <a:r>
              <a:rPr lang="tr-TR" sz="1800">
                <a:ea typeface="+mn-lt"/>
                <a:cs typeface="+mn-lt"/>
              </a:rPr>
              <a:t> veya </a:t>
            </a:r>
            <a:r>
              <a:rPr lang="tr-TR" sz="1800" err="1">
                <a:ea typeface="+mn-lt"/>
                <a:cs typeface="+mn-lt"/>
              </a:rPr>
              <a:t>avg</a:t>
            </a:r>
            <a:r>
              <a:rPr lang="tr-TR" sz="1800">
                <a:ea typeface="+mn-lt"/>
                <a:cs typeface="+mn-lt"/>
              </a:rPr>
              <a:t> algoritmalarından biri kullanılır. Bu örnekte </a:t>
            </a:r>
            <a:r>
              <a:rPr lang="tr-TR" sz="1800" err="1">
                <a:ea typeface="+mn-lt"/>
                <a:cs typeface="+mn-lt"/>
              </a:rPr>
              <a:t>min</a:t>
            </a:r>
            <a:r>
              <a:rPr lang="tr-TR" sz="1800">
                <a:ea typeface="+mn-lt"/>
                <a:cs typeface="+mn-lt"/>
              </a:rPr>
              <a:t> değerini kullanılacaktır. </a:t>
            </a:r>
            <a:r>
              <a:rPr lang="tr-TR" sz="1800" err="1">
                <a:ea typeface="+mn-lt"/>
                <a:cs typeface="+mn-lt"/>
              </a:rPr>
              <a:t>Min</a:t>
            </a:r>
            <a:r>
              <a:rPr lang="tr-TR" sz="1800">
                <a:ea typeface="+mn-lt"/>
                <a:cs typeface="+mn-lt"/>
              </a:rPr>
              <a:t> yani Tek Bağlantı hesabı:</a:t>
            </a:r>
            <a:br>
              <a:rPr lang="en-US"/>
            </a:br>
            <a:endParaRPr lang="en-US"/>
          </a:p>
          <a:p>
            <a:endParaRPr lang="tr-TR"/>
          </a:p>
        </p:txBody>
      </p:sp>
      <p:pic>
        <p:nvPicPr>
          <p:cNvPr id="4" name="Resim 4" descr="metin içeren bir resim&#10;&#10;Açıklama otomatik olarak oluşturuldu">
            <a:extLst>
              <a:ext uri="{FF2B5EF4-FFF2-40B4-BE49-F238E27FC236}">
                <a16:creationId xmlns:a16="http://schemas.microsoft.com/office/drawing/2014/main" id="{C5067106-2DDB-9175-5394-F1C5D9877AF2}"/>
              </a:ext>
            </a:extLst>
          </p:cNvPr>
          <p:cNvPicPr>
            <a:picLocks noChangeAspect="1"/>
          </p:cNvPicPr>
          <p:nvPr/>
        </p:nvPicPr>
        <p:blipFill>
          <a:blip r:embed="rId2"/>
          <a:stretch>
            <a:fillRect/>
          </a:stretch>
        </p:blipFill>
        <p:spPr>
          <a:xfrm>
            <a:off x="1154298" y="2183071"/>
            <a:ext cx="8658725" cy="726494"/>
          </a:xfrm>
          <a:prstGeom prst="rect">
            <a:avLst/>
          </a:prstGeom>
        </p:spPr>
      </p:pic>
      <p:sp>
        <p:nvSpPr>
          <p:cNvPr id="5" name="Metin kutusu 4">
            <a:extLst>
              <a:ext uri="{FF2B5EF4-FFF2-40B4-BE49-F238E27FC236}">
                <a16:creationId xmlns:a16="http://schemas.microsoft.com/office/drawing/2014/main" id="{6CAA0BCF-EE24-C0AC-2727-128E2AB75305}"/>
              </a:ext>
            </a:extLst>
          </p:cNvPr>
          <p:cNvSpPr txBox="1"/>
          <p:nvPr/>
        </p:nvSpPr>
        <p:spPr>
          <a:xfrm>
            <a:off x="1118839" y="3162007"/>
            <a:ext cx="896929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solidFill>
                  <a:srgbClr val="212529"/>
                </a:solidFill>
                <a:latin typeface="Corbel"/>
              </a:rPr>
              <a:t>Tek </a:t>
            </a:r>
            <a:r>
              <a:rPr lang="en-US" err="1">
                <a:solidFill>
                  <a:srgbClr val="212529"/>
                </a:solidFill>
                <a:latin typeface="Corbel"/>
              </a:rPr>
              <a:t>bağlantıya</a:t>
            </a:r>
            <a:r>
              <a:rPr lang="en-US">
                <a:solidFill>
                  <a:srgbClr val="212529"/>
                </a:solidFill>
                <a:latin typeface="Corbel"/>
              </a:rPr>
              <a:t> </a:t>
            </a:r>
            <a:r>
              <a:rPr lang="en-US" err="1">
                <a:solidFill>
                  <a:srgbClr val="212529"/>
                </a:solidFill>
                <a:latin typeface="Corbel"/>
              </a:rPr>
              <a:t>göre</a:t>
            </a:r>
            <a:r>
              <a:rPr lang="en-US">
                <a:solidFill>
                  <a:srgbClr val="212529"/>
                </a:solidFill>
                <a:latin typeface="Corbel"/>
              </a:rPr>
              <a:t> </a:t>
            </a:r>
            <a:r>
              <a:rPr lang="en-US" err="1">
                <a:solidFill>
                  <a:srgbClr val="212529"/>
                </a:solidFill>
                <a:latin typeface="Corbel"/>
              </a:rPr>
              <a:t>bu</a:t>
            </a:r>
            <a:r>
              <a:rPr lang="en-US">
                <a:solidFill>
                  <a:srgbClr val="212529"/>
                </a:solidFill>
                <a:latin typeface="Corbel"/>
              </a:rPr>
              <a:t> </a:t>
            </a:r>
            <a:r>
              <a:rPr lang="en-US" err="1">
                <a:solidFill>
                  <a:srgbClr val="212529"/>
                </a:solidFill>
                <a:latin typeface="Corbel"/>
              </a:rPr>
              <a:t>kümelerden</a:t>
            </a:r>
            <a:r>
              <a:rPr lang="en-US">
                <a:solidFill>
                  <a:srgbClr val="212529"/>
                </a:solidFill>
                <a:latin typeface="Corbel"/>
              </a:rPr>
              <a:t> </a:t>
            </a:r>
            <a:r>
              <a:rPr lang="en-US" err="1">
                <a:solidFill>
                  <a:srgbClr val="212529"/>
                </a:solidFill>
                <a:latin typeface="Corbel"/>
              </a:rPr>
              <a:t>en</a:t>
            </a:r>
            <a:r>
              <a:rPr lang="en-US">
                <a:solidFill>
                  <a:srgbClr val="212529"/>
                </a:solidFill>
                <a:latin typeface="Corbel"/>
              </a:rPr>
              <a:t> </a:t>
            </a:r>
            <a:r>
              <a:rPr lang="en-US" err="1">
                <a:solidFill>
                  <a:srgbClr val="212529"/>
                </a:solidFill>
                <a:latin typeface="Corbel"/>
              </a:rPr>
              <a:t>küçük</a:t>
            </a:r>
            <a:r>
              <a:rPr lang="en-US">
                <a:solidFill>
                  <a:srgbClr val="212529"/>
                </a:solidFill>
                <a:latin typeface="Corbel"/>
              </a:rPr>
              <a:t> </a:t>
            </a:r>
            <a:r>
              <a:rPr lang="en-US" err="1">
                <a:solidFill>
                  <a:srgbClr val="212529"/>
                </a:solidFill>
                <a:latin typeface="Corbel"/>
              </a:rPr>
              <a:t>değerler</a:t>
            </a:r>
            <a:r>
              <a:rPr lang="en-US">
                <a:solidFill>
                  <a:srgbClr val="212529"/>
                </a:solidFill>
                <a:latin typeface="Corbel"/>
              </a:rPr>
              <a:t> </a:t>
            </a:r>
            <a:r>
              <a:rPr lang="en-US" err="1">
                <a:solidFill>
                  <a:srgbClr val="212529"/>
                </a:solidFill>
                <a:latin typeface="Corbel"/>
              </a:rPr>
              <a:t>seçilir</a:t>
            </a:r>
            <a:r>
              <a:rPr lang="en-US">
                <a:solidFill>
                  <a:srgbClr val="212529"/>
                </a:solidFill>
                <a:latin typeface="Corbel"/>
              </a:rPr>
              <a:t>. İki </a:t>
            </a:r>
            <a:r>
              <a:rPr lang="en-US" err="1">
                <a:solidFill>
                  <a:srgbClr val="212529"/>
                </a:solidFill>
                <a:latin typeface="Corbel"/>
              </a:rPr>
              <a:t>ödev</a:t>
            </a:r>
            <a:r>
              <a:rPr lang="en-US">
                <a:solidFill>
                  <a:srgbClr val="212529"/>
                </a:solidFill>
                <a:latin typeface="Corbel"/>
              </a:rPr>
              <a:t> </a:t>
            </a:r>
            <a:r>
              <a:rPr lang="en-US" err="1">
                <a:solidFill>
                  <a:srgbClr val="212529"/>
                </a:solidFill>
                <a:latin typeface="Corbel"/>
              </a:rPr>
              <a:t>birbiriyle</a:t>
            </a:r>
            <a:r>
              <a:rPr lang="en-US">
                <a:solidFill>
                  <a:srgbClr val="212529"/>
                </a:solidFill>
                <a:latin typeface="Corbel"/>
              </a:rPr>
              <a:t> </a:t>
            </a:r>
            <a:r>
              <a:rPr lang="en-US" err="1">
                <a:solidFill>
                  <a:srgbClr val="212529"/>
                </a:solidFill>
                <a:latin typeface="Corbel"/>
              </a:rPr>
              <a:t>aynı</a:t>
            </a:r>
            <a:r>
              <a:rPr lang="en-US">
                <a:solidFill>
                  <a:srgbClr val="212529"/>
                </a:solidFill>
                <a:latin typeface="Corbel"/>
              </a:rPr>
              <a:t> </a:t>
            </a:r>
            <a:r>
              <a:rPr lang="en-US" err="1">
                <a:solidFill>
                  <a:srgbClr val="212529"/>
                </a:solidFill>
                <a:latin typeface="Corbel"/>
              </a:rPr>
              <a:t>olduğu</a:t>
            </a:r>
            <a:r>
              <a:rPr lang="en-US">
                <a:solidFill>
                  <a:srgbClr val="212529"/>
                </a:solidFill>
                <a:latin typeface="Corbel"/>
              </a:rPr>
              <a:t> </a:t>
            </a:r>
            <a:r>
              <a:rPr lang="en-US" err="1">
                <a:solidFill>
                  <a:srgbClr val="212529"/>
                </a:solidFill>
                <a:latin typeface="Corbel"/>
              </a:rPr>
              <a:t>için</a:t>
            </a:r>
            <a:r>
              <a:rPr lang="en-US">
                <a:solidFill>
                  <a:srgbClr val="212529"/>
                </a:solidFill>
                <a:latin typeface="Corbel"/>
              </a:rPr>
              <a:t> </a:t>
            </a:r>
            <a:r>
              <a:rPr lang="en-US" err="1">
                <a:solidFill>
                  <a:srgbClr val="212529"/>
                </a:solidFill>
                <a:latin typeface="Corbel"/>
              </a:rPr>
              <a:t>tüm</a:t>
            </a:r>
            <a:r>
              <a:rPr lang="en-US">
                <a:solidFill>
                  <a:srgbClr val="212529"/>
                </a:solidFill>
                <a:latin typeface="Corbel"/>
              </a:rPr>
              <a:t> </a:t>
            </a:r>
            <a:r>
              <a:rPr lang="en-US" err="1">
                <a:solidFill>
                  <a:srgbClr val="212529"/>
                </a:solidFill>
                <a:latin typeface="Corbel"/>
              </a:rPr>
              <a:t>benzerlikler</a:t>
            </a:r>
            <a:r>
              <a:rPr lang="en-US">
                <a:solidFill>
                  <a:srgbClr val="212529"/>
                </a:solidFill>
                <a:latin typeface="Corbel"/>
              </a:rPr>
              <a:t> </a:t>
            </a:r>
            <a:r>
              <a:rPr lang="en-US" err="1">
                <a:solidFill>
                  <a:srgbClr val="212529"/>
                </a:solidFill>
                <a:latin typeface="Corbel"/>
              </a:rPr>
              <a:t>aynı</a:t>
            </a:r>
            <a:r>
              <a:rPr lang="en-US">
                <a:solidFill>
                  <a:srgbClr val="212529"/>
                </a:solidFill>
                <a:latin typeface="Corbel"/>
              </a:rPr>
              <a:t> </a:t>
            </a:r>
            <a:r>
              <a:rPr lang="en-US" err="1">
                <a:solidFill>
                  <a:srgbClr val="212529"/>
                </a:solidFill>
                <a:latin typeface="Corbel"/>
              </a:rPr>
              <a:t>çıkmıştır</a:t>
            </a:r>
            <a:r>
              <a:rPr lang="en-US">
                <a:solidFill>
                  <a:srgbClr val="212529"/>
                </a:solidFill>
                <a:latin typeface="Corbel"/>
              </a:rPr>
              <a:t>. </a:t>
            </a:r>
            <a:r>
              <a:rPr lang="en-US" err="1">
                <a:solidFill>
                  <a:srgbClr val="212529"/>
                </a:solidFill>
                <a:latin typeface="Corbel"/>
              </a:rPr>
              <a:t>Şimdi</a:t>
            </a:r>
            <a:r>
              <a:rPr lang="en-US">
                <a:solidFill>
                  <a:srgbClr val="212529"/>
                </a:solidFill>
                <a:latin typeface="Corbel"/>
              </a:rPr>
              <a:t> </a:t>
            </a:r>
            <a:r>
              <a:rPr lang="en-US" err="1">
                <a:solidFill>
                  <a:srgbClr val="212529"/>
                </a:solidFill>
                <a:latin typeface="Corbel"/>
              </a:rPr>
              <a:t>ikinci</a:t>
            </a:r>
            <a:r>
              <a:rPr lang="en-US">
                <a:solidFill>
                  <a:srgbClr val="212529"/>
                </a:solidFill>
                <a:latin typeface="Corbel"/>
              </a:rPr>
              <a:t> </a:t>
            </a:r>
            <a:r>
              <a:rPr lang="en-US" err="1">
                <a:solidFill>
                  <a:srgbClr val="212529"/>
                </a:solidFill>
                <a:latin typeface="Corbel"/>
              </a:rPr>
              <a:t>döngüye</a:t>
            </a:r>
            <a:r>
              <a:rPr lang="en-US">
                <a:solidFill>
                  <a:srgbClr val="212529"/>
                </a:solidFill>
                <a:latin typeface="Corbel"/>
              </a:rPr>
              <a:t> </a:t>
            </a:r>
            <a:r>
              <a:rPr lang="en-US" err="1">
                <a:solidFill>
                  <a:srgbClr val="212529"/>
                </a:solidFill>
                <a:latin typeface="Corbel"/>
              </a:rPr>
              <a:t>geçelim</a:t>
            </a:r>
            <a:r>
              <a:rPr lang="en-US">
                <a:solidFill>
                  <a:srgbClr val="212529"/>
                </a:solidFill>
                <a:latin typeface="Corbel"/>
              </a:rPr>
              <a:t>. Yeni </a:t>
            </a:r>
            <a:r>
              <a:rPr lang="en-US" err="1">
                <a:solidFill>
                  <a:srgbClr val="212529"/>
                </a:solidFill>
                <a:latin typeface="Corbel"/>
              </a:rPr>
              <a:t>oluşan</a:t>
            </a:r>
            <a:r>
              <a:rPr lang="en-US">
                <a:solidFill>
                  <a:srgbClr val="212529"/>
                </a:solidFill>
                <a:latin typeface="Corbel"/>
              </a:rPr>
              <a:t> </a:t>
            </a:r>
            <a:r>
              <a:rPr lang="en-US" err="1">
                <a:solidFill>
                  <a:srgbClr val="212529"/>
                </a:solidFill>
                <a:latin typeface="Corbel"/>
              </a:rPr>
              <a:t>matriste</a:t>
            </a:r>
            <a:r>
              <a:rPr lang="en-US">
                <a:solidFill>
                  <a:srgbClr val="212529"/>
                </a:solidFill>
                <a:latin typeface="Corbel"/>
              </a:rPr>
              <a:t> </a:t>
            </a:r>
            <a:r>
              <a:rPr lang="en-US" err="1">
                <a:solidFill>
                  <a:srgbClr val="212529"/>
                </a:solidFill>
                <a:latin typeface="Corbel"/>
              </a:rPr>
              <a:t>en</a:t>
            </a:r>
            <a:r>
              <a:rPr lang="en-US">
                <a:solidFill>
                  <a:srgbClr val="212529"/>
                </a:solidFill>
                <a:latin typeface="Corbel"/>
              </a:rPr>
              <a:t> </a:t>
            </a:r>
            <a:r>
              <a:rPr lang="en-US" err="1">
                <a:solidFill>
                  <a:srgbClr val="212529"/>
                </a:solidFill>
                <a:latin typeface="Corbel"/>
              </a:rPr>
              <a:t>küçük</a:t>
            </a:r>
            <a:r>
              <a:rPr lang="en-US">
                <a:solidFill>
                  <a:srgbClr val="212529"/>
                </a:solidFill>
                <a:latin typeface="Corbel"/>
              </a:rPr>
              <a:t> </a:t>
            </a:r>
            <a:r>
              <a:rPr lang="en-US" err="1">
                <a:solidFill>
                  <a:srgbClr val="212529"/>
                </a:solidFill>
                <a:latin typeface="Corbel"/>
              </a:rPr>
              <a:t>değer</a:t>
            </a:r>
            <a:r>
              <a:rPr lang="en-US">
                <a:solidFill>
                  <a:srgbClr val="212529"/>
                </a:solidFill>
                <a:latin typeface="Corbel"/>
              </a:rPr>
              <a:t> 0.004’tür. </a:t>
            </a:r>
            <a:r>
              <a:rPr lang="en-US" err="1">
                <a:solidFill>
                  <a:srgbClr val="212529"/>
                </a:solidFill>
                <a:latin typeface="Corbel"/>
              </a:rPr>
              <a:t>Başka</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deyişle</a:t>
            </a:r>
            <a:r>
              <a:rPr lang="en-US">
                <a:solidFill>
                  <a:srgbClr val="212529"/>
                </a:solidFill>
                <a:latin typeface="Corbel"/>
              </a:rPr>
              <a:t> 3 </a:t>
            </a:r>
            <a:r>
              <a:rPr lang="en-US" err="1">
                <a:solidFill>
                  <a:srgbClr val="212529"/>
                </a:solidFill>
                <a:latin typeface="Corbel"/>
              </a:rPr>
              <a:t>ve</a:t>
            </a:r>
            <a:r>
              <a:rPr lang="en-US">
                <a:solidFill>
                  <a:srgbClr val="212529"/>
                </a:solidFill>
                <a:latin typeface="Corbel"/>
              </a:rPr>
              <a:t> 6’ıncı </a:t>
            </a:r>
            <a:r>
              <a:rPr lang="en-US" err="1">
                <a:solidFill>
                  <a:srgbClr val="212529"/>
                </a:solidFill>
                <a:latin typeface="Corbel"/>
              </a:rPr>
              <a:t>öğrencilerden</a:t>
            </a:r>
            <a:r>
              <a:rPr lang="en-US">
                <a:solidFill>
                  <a:srgbClr val="212529"/>
                </a:solidFill>
                <a:latin typeface="Corbel"/>
              </a:rPr>
              <a:t> yeni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küme</a:t>
            </a:r>
            <a:r>
              <a:rPr lang="en-US">
                <a:solidFill>
                  <a:srgbClr val="212529"/>
                </a:solidFill>
                <a:latin typeface="Corbel"/>
              </a:rPr>
              <a:t> </a:t>
            </a:r>
            <a:r>
              <a:rPr lang="en-US" err="1">
                <a:solidFill>
                  <a:srgbClr val="212529"/>
                </a:solidFill>
                <a:latin typeface="Corbel"/>
              </a:rPr>
              <a:t>oluşturulacaktır</a:t>
            </a:r>
            <a:r>
              <a:rPr lang="en-US">
                <a:solidFill>
                  <a:srgbClr val="212529"/>
                </a:solidFill>
                <a:latin typeface="Corbel"/>
              </a:rPr>
              <a:t>.</a:t>
            </a:r>
          </a:p>
          <a:p>
            <a:pPr algn="just"/>
            <a:endParaRPr lang="en-US">
              <a:solidFill>
                <a:srgbClr val="212529"/>
              </a:solidFill>
              <a:latin typeface="Corbel"/>
            </a:endParaRPr>
          </a:p>
          <a:p>
            <a:pPr algn="just"/>
            <a:endParaRPr lang="en-US">
              <a:solidFill>
                <a:srgbClr val="212529"/>
              </a:solidFill>
              <a:latin typeface="-apple-system"/>
            </a:endParaRPr>
          </a:p>
          <a:p>
            <a:pPr algn="just"/>
            <a:endParaRPr lang="en-US">
              <a:solidFill>
                <a:srgbClr val="212529"/>
              </a:solidFill>
              <a:latin typeface="-apple-system"/>
            </a:endParaRPr>
          </a:p>
          <a:p>
            <a:endParaRPr lang="en-US">
              <a:solidFill>
                <a:srgbClr val="212529"/>
              </a:solidFill>
              <a:latin typeface="-apple-system"/>
            </a:endParaRPr>
          </a:p>
        </p:txBody>
      </p:sp>
      <p:pic>
        <p:nvPicPr>
          <p:cNvPr id="6" name="Resim 6" descr="tablo içeren bir resim&#10;&#10;Açıklama otomatik olarak oluşturuldu">
            <a:extLst>
              <a:ext uri="{FF2B5EF4-FFF2-40B4-BE49-F238E27FC236}">
                <a16:creationId xmlns:a16="http://schemas.microsoft.com/office/drawing/2014/main" id="{801766F1-D597-F9B3-37AE-5E4525E70280}"/>
              </a:ext>
            </a:extLst>
          </p:cNvPr>
          <p:cNvPicPr>
            <a:picLocks noChangeAspect="1"/>
          </p:cNvPicPr>
          <p:nvPr/>
        </p:nvPicPr>
        <p:blipFill>
          <a:blip r:embed="rId3"/>
          <a:stretch>
            <a:fillRect/>
          </a:stretch>
        </p:blipFill>
        <p:spPr>
          <a:xfrm>
            <a:off x="1155031" y="4743043"/>
            <a:ext cx="7415463" cy="1603018"/>
          </a:xfrm>
          <a:prstGeom prst="rect">
            <a:avLst/>
          </a:prstGeom>
        </p:spPr>
      </p:pic>
    </p:spTree>
    <p:extLst>
      <p:ext uri="{BB962C8B-B14F-4D97-AF65-F5344CB8AC3E}">
        <p14:creationId xmlns:p14="http://schemas.microsoft.com/office/powerpoint/2010/main" val="953310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24C25C-423E-88A4-5979-10E664D6805B}"/>
              </a:ext>
            </a:extLst>
          </p:cNvPr>
          <p:cNvSpPr>
            <a:spLocks noGrp="1"/>
          </p:cNvSpPr>
          <p:nvPr>
            <p:ph type="title"/>
          </p:nvPr>
        </p:nvSpPr>
        <p:spPr>
          <a:xfrm>
            <a:off x="1143000" y="609600"/>
            <a:ext cx="9775257" cy="1426544"/>
          </a:xfrm>
        </p:spPr>
        <p:txBody>
          <a:bodyPr>
            <a:normAutofit/>
          </a:bodyPr>
          <a:lstStyle/>
          <a:p>
            <a:pPr algn="just"/>
            <a:r>
              <a:rPr lang="tr-TR" sz="2200" b="1">
                <a:ea typeface="+mj-lt"/>
                <a:cs typeface="+mj-lt"/>
              </a:rPr>
              <a:t>Adım 3:</a:t>
            </a:r>
            <a:br>
              <a:rPr lang="tr-TR" sz="1600" b="1">
                <a:ea typeface="+mj-lt"/>
                <a:cs typeface="+mj-lt"/>
              </a:rPr>
            </a:br>
            <a:endParaRPr lang="tr-TR" sz="1600"/>
          </a:p>
          <a:p>
            <a:pPr marL="285750" indent="-285750" algn="just">
              <a:buFont typeface="Arial"/>
              <a:buChar char="•"/>
            </a:pPr>
            <a:r>
              <a:rPr lang="tr-TR" sz="1800">
                <a:ea typeface="+mj-lt"/>
                <a:cs typeface="+mj-lt"/>
              </a:rPr>
              <a:t>Her döngünün sonunda küme sayısı 1 azalır ve küme sayısı 1 oluncaya kadar aynı işlemler tekrar eder. Her adım sonunda bir birleşim işlemi olur. Adım adım oluşan kümeler / ilişkileri ve seçilen minimum değerler aşağıda verilmiştir.</a:t>
            </a:r>
            <a:endParaRPr lang="tr-TR" sz="1800"/>
          </a:p>
          <a:p>
            <a:endParaRPr lang="tr-TR" sz="1600"/>
          </a:p>
        </p:txBody>
      </p:sp>
      <p:pic>
        <p:nvPicPr>
          <p:cNvPr id="4" name="Resim 4" descr="tablo içeren bir resim&#10;&#10;Açıklama otomatik olarak oluşturuldu">
            <a:extLst>
              <a:ext uri="{FF2B5EF4-FFF2-40B4-BE49-F238E27FC236}">
                <a16:creationId xmlns:a16="http://schemas.microsoft.com/office/drawing/2014/main" id="{08861853-FF81-981D-FBDD-4C0E423E5534}"/>
              </a:ext>
            </a:extLst>
          </p:cNvPr>
          <p:cNvPicPr>
            <a:picLocks noGrp="1" noChangeAspect="1"/>
          </p:cNvPicPr>
          <p:nvPr>
            <p:ph idx="1"/>
          </p:nvPr>
        </p:nvPicPr>
        <p:blipFill>
          <a:blip r:embed="rId2"/>
          <a:stretch>
            <a:fillRect/>
          </a:stretch>
        </p:blipFill>
        <p:spPr>
          <a:xfrm>
            <a:off x="1278584" y="2159918"/>
            <a:ext cx="8639175" cy="2790825"/>
          </a:xfrm>
        </p:spPr>
      </p:pic>
      <p:sp>
        <p:nvSpPr>
          <p:cNvPr id="5" name="Metin kutusu 4">
            <a:extLst>
              <a:ext uri="{FF2B5EF4-FFF2-40B4-BE49-F238E27FC236}">
                <a16:creationId xmlns:a16="http://schemas.microsoft.com/office/drawing/2014/main" id="{36819FC7-E18D-283F-B709-EEB24236F6A1}"/>
              </a:ext>
            </a:extLst>
          </p:cNvPr>
          <p:cNvSpPr txBox="1"/>
          <p:nvPr/>
        </p:nvSpPr>
        <p:spPr>
          <a:xfrm>
            <a:off x="1425742" y="5295901"/>
            <a:ext cx="96212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212529"/>
                </a:solidFill>
                <a:latin typeface="Corbel"/>
              </a:rPr>
              <a:t>Bu </a:t>
            </a:r>
            <a:r>
              <a:rPr lang="en-US" err="1">
                <a:solidFill>
                  <a:srgbClr val="212529"/>
                </a:solidFill>
                <a:latin typeface="Corbel"/>
              </a:rPr>
              <a:t>aşamada</a:t>
            </a:r>
            <a:r>
              <a:rPr lang="en-US">
                <a:solidFill>
                  <a:srgbClr val="212529"/>
                </a:solidFill>
                <a:latin typeface="Corbel"/>
              </a:rPr>
              <a:t> </a:t>
            </a:r>
            <a:r>
              <a:rPr lang="en-US" err="1">
                <a:solidFill>
                  <a:srgbClr val="212529"/>
                </a:solidFill>
                <a:latin typeface="Corbel"/>
              </a:rPr>
              <a:t>küme</a:t>
            </a:r>
            <a:r>
              <a:rPr lang="en-US">
                <a:solidFill>
                  <a:srgbClr val="212529"/>
                </a:solidFill>
                <a:latin typeface="Corbel"/>
              </a:rPr>
              <a:t> </a:t>
            </a:r>
            <a:r>
              <a:rPr lang="en-US" err="1">
                <a:solidFill>
                  <a:srgbClr val="212529"/>
                </a:solidFill>
                <a:latin typeface="Corbel"/>
              </a:rPr>
              <a:t>sayısına</a:t>
            </a:r>
            <a:r>
              <a:rPr lang="en-US">
                <a:solidFill>
                  <a:srgbClr val="212529"/>
                </a:solidFill>
                <a:latin typeface="Corbel"/>
              </a:rPr>
              <a:t> </a:t>
            </a:r>
            <a:r>
              <a:rPr lang="en-US" err="1">
                <a:solidFill>
                  <a:srgbClr val="212529"/>
                </a:solidFill>
                <a:latin typeface="Corbel"/>
              </a:rPr>
              <a:t>karar</a:t>
            </a:r>
            <a:r>
              <a:rPr lang="en-US">
                <a:solidFill>
                  <a:srgbClr val="212529"/>
                </a:solidFill>
                <a:latin typeface="Corbel"/>
              </a:rPr>
              <a:t> </a:t>
            </a:r>
            <a:r>
              <a:rPr lang="en-US" err="1">
                <a:solidFill>
                  <a:srgbClr val="212529"/>
                </a:solidFill>
                <a:latin typeface="Corbel"/>
              </a:rPr>
              <a:t>vermek</a:t>
            </a:r>
            <a:r>
              <a:rPr lang="en-US">
                <a:solidFill>
                  <a:srgbClr val="212529"/>
                </a:solidFill>
                <a:latin typeface="Corbel"/>
              </a:rPr>
              <a:t> </a:t>
            </a:r>
            <a:r>
              <a:rPr lang="en-US" err="1">
                <a:solidFill>
                  <a:srgbClr val="212529"/>
                </a:solidFill>
                <a:latin typeface="Corbel"/>
              </a:rPr>
              <a:t>gerekir</a:t>
            </a:r>
            <a:r>
              <a:rPr lang="en-US">
                <a:solidFill>
                  <a:srgbClr val="212529"/>
                </a:solidFill>
                <a:latin typeface="Corbel"/>
              </a:rPr>
              <a:t>. </a:t>
            </a:r>
            <a:r>
              <a:rPr lang="en-US" err="1">
                <a:solidFill>
                  <a:srgbClr val="212529"/>
                </a:solidFill>
                <a:latin typeface="Corbel"/>
              </a:rPr>
              <a:t>Küme</a:t>
            </a:r>
            <a:r>
              <a:rPr lang="en-US">
                <a:solidFill>
                  <a:srgbClr val="212529"/>
                </a:solidFill>
                <a:latin typeface="Corbel"/>
              </a:rPr>
              <a:t> </a:t>
            </a:r>
            <a:r>
              <a:rPr lang="en-US" err="1">
                <a:solidFill>
                  <a:srgbClr val="212529"/>
                </a:solidFill>
                <a:latin typeface="Corbel"/>
              </a:rPr>
              <a:t>sayısı</a:t>
            </a:r>
            <a:r>
              <a:rPr lang="en-US">
                <a:solidFill>
                  <a:srgbClr val="212529"/>
                </a:solidFill>
                <a:latin typeface="Corbel"/>
              </a:rPr>
              <a:t> </a:t>
            </a:r>
            <a:r>
              <a:rPr lang="en-US" err="1">
                <a:solidFill>
                  <a:srgbClr val="212529"/>
                </a:solidFill>
                <a:latin typeface="Corbel"/>
              </a:rPr>
              <a:t>karar</a:t>
            </a:r>
            <a:r>
              <a:rPr lang="en-US">
                <a:solidFill>
                  <a:srgbClr val="212529"/>
                </a:solidFill>
                <a:latin typeface="Corbel"/>
              </a:rPr>
              <a:t> </a:t>
            </a:r>
            <a:r>
              <a:rPr lang="en-US" err="1">
                <a:solidFill>
                  <a:srgbClr val="212529"/>
                </a:solidFill>
                <a:latin typeface="Corbel"/>
              </a:rPr>
              <a:t>vermek</a:t>
            </a:r>
            <a:r>
              <a:rPr lang="en-US">
                <a:solidFill>
                  <a:srgbClr val="212529"/>
                </a:solidFill>
                <a:latin typeface="Corbel"/>
              </a:rPr>
              <a:t> </a:t>
            </a:r>
            <a:r>
              <a:rPr lang="en-US" err="1">
                <a:solidFill>
                  <a:srgbClr val="212529"/>
                </a:solidFill>
                <a:latin typeface="Corbel"/>
              </a:rPr>
              <a:t>için</a:t>
            </a:r>
            <a:r>
              <a:rPr lang="en-US">
                <a:solidFill>
                  <a:srgbClr val="212529"/>
                </a:solidFill>
                <a:latin typeface="Corbel"/>
              </a:rPr>
              <a:t> dendrogram </a:t>
            </a:r>
            <a:r>
              <a:rPr lang="en-US" err="1">
                <a:solidFill>
                  <a:srgbClr val="212529"/>
                </a:solidFill>
                <a:latin typeface="Corbel"/>
              </a:rPr>
              <a:t>kullanılır</a:t>
            </a:r>
            <a:r>
              <a:rPr lang="en-US">
                <a:solidFill>
                  <a:srgbClr val="212529"/>
                </a:solidFill>
                <a:latin typeface="Corbel"/>
              </a:rPr>
              <a:t>.</a:t>
            </a:r>
            <a:endParaRPr lang="en-US">
              <a:latin typeface="Corbel"/>
            </a:endParaRPr>
          </a:p>
        </p:txBody>
      </p:sp>
    </p:spTree>
    <p:extLst>
      <p:ext uri="{BB962C8B-B14F-4D97-AF65-F5344CB8AC3E}">
        <p14:creationId xmlns:p14="http://schemas.microsoft.com/office/powerpoint/2010/main" val="4062566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546869" y="1985452"/>
            <a:ext cx="5084178" cy="3549570"/>
          </a:xfrm>
        </p:spPr>
        <p:txBody>
          <a:bodyPr vert="horz" lIns="91440" tIns="45720" rIns="91440" bIns="45720" rtlCol="0" anchor="t">
            <a:normAutofit/>
          </a:bodyPr>
          <a:lstStyle/>
          <a:p>
            <a:pPr algn="just"/>
            <a:r>
              <a:rPr lang="tr-TR" sz="1800">
                <a:ea typeface="+mn-lt"/>
                <a:cs typeface="+mn-lt"/>
              </a:rPr>
              <a:t> </a:t>
            </a:r>
            <a:r>
              <a:rPr lang="tr-TR" sz="1800" err="1">
                <a:ea typeface="+mn-lt"/>
                <a:cs typeface="+mn-lt"/>
              </a:rPr>
              <a:t>Dendrogram</a:t>
            </a:r>
            <a:r>
              <a:rPr lang="tr-TR" sz="1800">
                <a:ea typeface="+mn-lt"/>
                <a:cs typeface="+mn-lt"/>
              </a:rPr>
              <a:t> tüm nesnelerin ilişkilerini gösteren bir ağaç yapısı oluşur. Bu grafik, küme sayısını belirlemede kolaylık sağlar. Küme sayısı belirlemek için kesme değeri belirlenmelidir. Ödevlerde benzerlik kaçınılmazdır.</a:t>
            </a:r>
            <a:endParaRPr lang="tr-TR" sz="1800"/>
          </a:p>
          <a:p>
            <a:pPr algn="just">
              <a:buNone/>
            </a:pPr>
            <a:endParaRPr lang="tr-TR" sz="1800"/>
          </a:p>
        </p:txBody>
      </p:sp>
      <p:sp>
        <p:nvSpPr>
          <p:cNvPr id="2" name="Metin kutusu 1">
            <a:extLst>
              <a:ext uri="{FF2B5EF4-FFF2-40B4-BE49-F238E27FC236}">
                <a16:creationId xmlns:a16="http://schemas.microsoft.com/office/drawing/2014/main" id="{BB492B9A-AB5A-A555-4960-AC5FB04B9118}"/>
              </a:ext>
            </a:extLst>
          </p:cNvPr>
          <p:cNvSpPr txBox="1"/>
          <p:nvPr/>
        </p:nvSpPr>
        <p:spPr>
          <a:xfrm>
            <a:off x="774031" y="713874"/>
            <a:ext cx="38561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3200" b="1" err="1"/>
              <a:t>Dendrogram</a:t>
            </a:r>
            <a:endParaRPr lang="tr-TR" sz="3200"/>
          </a:p>
        </p:txBody>
      </p:sp>
      <p:pic>
        <p:nvPicPr>
          <p:cNvPr id="4" name="Resim 4">
            <a:extLst>
              <a:ext uri="{FF2B5EF4-FFF2-40B4-BE49-F238E27FC236}">
                <a16:creationId xmlns:a16="http://schemas.microsoft.com/office/drawing/2014/main" id="{EED5DEB2-124D-2127-B00D-F5F9C8DDDA96}"/>
              </a:ext>
            </a:extLst>
          </p:cNvPr>
          <p:cNvPicPr>
            <a:picLocks noChangeAspect="1"/>
          </p:cNvPicPr>
          <p:nvPr/>
        </p:nvPicPr>
        <p:blipFill>
          <a:blip r:embed="rId2"/>
          <a:stretch>
            <a:fillRect/>
          </a:stretch>
        </p:blipFill>
        <p:spPr>
          <a:xfrm>
            <a:off x="6037846" y="1229397"/>
            <a:ext cx="5590674" cy="2534312"/>
          </a:xfrm>
          <a:prstGeom prst="rect">
            <a:avLst/>
          </a:prstGeom>
        </p:spPr>
      </p:pic>
      <p:sp>
        <p:nvSpPr>
          <p:cNvPr id="5" name="Metin kutusu 4">
            <a:extLst>
              <a:ext uri="{FF2B5EF4-FFF2-40B4-BE49-F238E27FC236}">
                <a16:creationId xmlns:a16="http://schemas.microsoft.com/office/drawing/2014/main" id="{52D7C3DC-813E-EBA5-6310-E1F0B99B2B81}"/>
              </a:ext>
            </a:extLst>
          </p:cNvPr>
          <p:cNvSpPr txBox="1"/>
          <p:nvPr/>
        </p:nvSpPr>
        <p:spPr>
          <a:xfrm>
            <a:off x="593557" y="4012532"/>
            <a:ext cx="1104499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rgbClr val="212529"/>
                </a:solidFill>
                <a:latin typeface="Corbel"/>
              </a:rPr>
              <a:t>Öncelikle</a:t>
            </a:r>
            <a:r>
              <a:rPr lang="en-US">
                <a:solidFill>
                  <a:srgbClr val="212529"/>
                </a:solidFill>
                <a:latin typeface="Corbel"/>
              </a:rPr>
              <a:t> (4, 5)’in 0 </a:t>
            </a:r>
            <a:r>
              <a:rPr lang="en-US" err="1">
                <a:solidFill>
                  <a:srgbClr val="212529"/>
                </a:solidFill>
                <a:latin typeface="Corbel"/>
              </a:rPr>
              <a:t>değeri</a:t>
            </a:r>
            <a:r>
              <a:rPr lang="en-US">
                <a:solidFill>
                  <a:srgbClr val="212529"/>
                </a:solidFill>
                <a:latin typeface="Corbel"/>
              </a:rPr>
              <a:t> </a:t>
            </a:r>
            <a:r>
              <a:rPr lang="en-US" err="1">
                <a:solidFill>
                  <a:srgbClr val="212529"/>
                </a:solidFill>
                <a:latin typeface="Corbel"/>
              </a:rPr>
              <a:t>çizilmiş</a:t>
            </a:r>
            <a:r>
              <a:rPr lang="en-US">
                <a:solidFill>
                  <a:srgbClr val="212529"/>
                </a:solidFill>
                <a:latin typeface="Corbel"/>
              </a:rPr>
              <a:t> </a:t>
            </a:r>
            <a:r>
              <a:rPr lang="en-US" err="1">
                <a:solidFill>
                  <a:srgbClr val="212529"/>
                </a:solidFill>
                <a:latin typeface="Corbel"/>
              </a:rPr>
              <a:t>ardından</a:t>
            </a:r>
            <a:r>
              <a:rPr lang="en-US">
                <a:solidFill>
                  <a:srgbClr val="212529"/>
                </a:solidFill>
                <a:latin typeface="Corbel"/>
              </a:rPr>
              <a:t> (3, 6)’</a:t>
            </a:r>
            <a:r>
              <a:rPr lang="en-US" err="1">
                <a:solidFill>
                  <a:srgbClr val="212529"/>
                </a:solidFill>
                <a:latin typeface="Corbel"/>
              </a:rPr>
              <a:t>nın</a:t>
            </a:r>
            <a:r>
              <a:rPr lang="en-US">
                <a:solidFill>
                  <a:srgbClr val="212529"/>
                </a:solidFill>
                <a:latin typeface="Corbel"/>
              </a:rPr>
              <a:t> 0.004 </a:t>
            </a:r>
            <a:r>
              <a:rPr lang="en-US" err="1">
                <a:solidFill>
                  <a:srgbClr val="212529"/>
                </a:solidFill>
                <a:latin typeface="Corbel"/>
              </a:rPr>
              <a:t>değeri</a:t>
            </a:r>
            <a:r>
              <a:rPr lang="en-US">
                <a:solidFill>
                  <a:srgbClr val="212529"/>
                </a:solidFill>
                <a:latin typeface="Corbel"/>
              </a:rPr>
              <a:t> </a:t>
            </a:r>
            <a:r>
              <a:rPr lang="en-US" err="1">
                <a:solidFill>
                  <a:srgbClr val="212529"/>
                </a:solidFill>
                <a:latin typeface="Corbel"/>
              </a:rPr>
              <a:t>çizilmiştir</a:t>
            </a:r>
            <a:r>
              <a:rPr lang="en-US">
                <a:solidFill>
                  <a:srgbClr val="212529"/>
                </a:solidFill>
                <a:latin typeface="Corbel"/>
              </a:rPr>
              <a:t>. Bu </a:t>
            </a:r>
            <a:r>
              <a:rPr lang="en-US" err="1">
                <a:solidFill>
                  <a:srgbClr val="212529"/>
                </a:solidFill>
                <a:latin typeface="Corbel"/>
              </a:rPr>
              <a:t>şekilde</a:t>
            </a:r>
            <a:r>
              <a:rPr lang="en-US">
                <a:solidFill>
                  <a:srgbClr val="212529"/>
                </a:solidFill>
                <a:latin typeface="Corbel"/>
              </a:rPr>
              <a:t> </a:t>
            </a:r>
            <a:r>
              <a:rPr lang="en-US" err="1">
                <a:solidFill>
                  <a:srgbClr val="212529"/>
                </a:solidFill>
                <a:latin typeface="Corbel"/>
              </a:rPr>
              <a:t>tüm</a:t>
            </a:r>
            <a:r>
              <a:rPr lang="en-US">
                <a:solidFill>
                  <a:srgbClr val="212529"/>
                </a:solidFill>
                <a:latin typeface="Corbel"/>
              </a:rPr>
              <a:t> </a:t>
            </a:r>
            <a:r>
              <a:rPr lang="en-US" err="1">
                <a:solidFill>
                  <a:srgbClr val="212529"/>
                </a:solidFill>
                <a:latin typeface="Corbel"/>
              </a:rPr>
              <a:t>kümeleme</a:t>
            </a:r>
            <a:r>
              <a:rPr lang="en-US">
                <a:solidFill>
                  <a:srgbClr val="212529"/>
                </a:solidFill>
                <a:latin typeface="Corbel"/>
              </a:rPr>
              <a:t> </a:t>
            </a:r>
            <a:r>
              <a:rPr lang="en-US" err="1">
                <a:solidFill>
                  <a:srgbClr val="212529"/>
                </a:solidFill>
                <a:latin typeface="Corbel"/>
              </a:rPr>
              <a:t>sonuçlarının</a:t>
            </a:r>
            <a:r>
              <a:rPr lang="en-US">
                <a:solidFill>
                  <a:srgbClr val="212529"/>
                </a:solidFill>
                <a:latin typeface="Corbel"/>
              </a:rPr>
              <a:t> </a:t>
            </a:r>
            <a:r>
              <a:rPr lang="en-US" err="1">
                <a:solidFill>
                  <a:srgbClr val="212529"/>
                </a:solidFill>
                <a:latin typeface="Corbel"/>
              </a:rPr>
              <a:t>çizimini</a:t>
            </a:r>
            <a:r>
              <a:rPr lang="en-US">
                <a:solidFill>
                  <a:srgbClr val="212529"/>
                </a:solidFill>
                <a:latin typeface="Corbel"/>
              </a:rPr>
              <a:t> </a:t>
            </a:r>
            <a:r>
              <a:rPr lang="en-US" err="1">
                <a:solidFill>
                  <a:srgbClr val="212529"/>
                </a:solidFill>
                <a:latin typeface="Corbel"/>
              </a:rPr>
              <a:t>yapılır</a:t>
            </a:r>
            <a:r>
              <a:rPr lang="en-US">
                <a:solidFill>
                  <a:srgbClr val="212529"/>
                </a:solidFill>
                <a:latin typeface="Corbel"/>
              </a:rPr>
              <a:t>. </a:t>
            </a:r>
            <a:r>
              <a:rPr lang="en-US" err="1">
                <a:solidFill>
                  <a:srgbClr val="212529"/>
                </a:solidFill>
                <a:latin typeface="Corbel"/>
              </a:rPr>
              <a:t>Ödev</a:t>
            </a:r>
            <a:r>
              <a:rPr lang="en-US">
                <a:solidFill>
                  <a:srgbClr val="212529"/>
                </a:solidFill>
                <a:latin typeface="Corbel"/>
              </a:rPr>
              <a:t> </a:t>
            </a:r>
            <a:r>
              <a:rPr lang="en-US" err="1">
                <a:solidFill>
                  <a:srgbClr val="212529"/>
                </a:solidFill>
                <a:latin typeface="Corbel"/>
              </a:rPr>
              <a:t>değerlendirmede</a:t>
            </a:r>
            <a:r>
              <a:rPr lang="en-US">
                <a:solidFill>
                  <a:srgbClr val="212529"/>
                </a:solidFill>
                <a:latin typeface="Corbel"/>
              </a:rPr>
              <a:t> dendrogram </a:t>
            </a:r>
            <a:r>
              <a:rPr lang="en-US" err="1">
                <a:solidFill>
                  <a:srgbClr val="212529"/>
                </a:solidFill>
                <a:latin typeface="Corbel"/>
              </a:rPr>
              <a:t>sayesinde</a:t>
            </a:r>
            <a:r>
              <a:rPr lang="en-US">
                <a:solidFill>
                  <a:srgbClr val="212529"/>
                </a:solidFill>
                <a:latin typeface="Corbel"/>
              </a:rPr>
              <a:t> </a:t>
            </a:r>
            <a:r>
              <a:rPr lang="en-US" err="1">
                <a:solidFill>
                  <a:srgbClr val="212529"/>
                </a:solidFill>
                <a:latin typeface="Corbel"/>
              </a:rPr>
              <a:t>öğretim</a:t>
            </a:r>
            <a:r>
              <a:rPr lang="en-US">
                <a:solidFill>
                  <a:srgbClr val="212529"/>
                </a:solidFill>
                <a:latin typeface="Corbel"/>
              </a:rPr>
              <a:t> </a:t>
            </a:r>
            <a:r>
              <a:rPr lang="en-US" err="1">
                <a:solidFill>
                  <a:srgbClr val="212529"/>
                </a:solidFill>
                <a:latin typeface="Corbel"/>
              </a:rPr>
              <a:t>üyesi</a:t>
            </a:r>
            <a:r>
              <a:rPr lang="en-US">
                <a:solidFill>
                  <a:srgbClr val="212529"/>
                </a:solidFill>
                <a:latin typeface="Corbel"/>
              </a:rPr>
              <a:t> </a:t>
            </a:r>
            <a:r>
              <a:rPr lang="en-US" err="1">
                <a:solidFill>
                  <a:srgbClr val="212529"/>
                </a:solidFill>
                <a:latin typeface="Corbel"/>
              </a:rPr>
              <a:t>çok</a:t>
            </a:r>
            <a:r>
              <a:rPr lang="en-US">
                <a:solidFill>
                  <a:srgbClr val="212529"/>
                </a:solidFill>
                <a:latin typeface="Corbel"/>
              </a:rPr>
              <a:t> </a:t>
            </a:r>
            <a:r>
              <a:rPr lang="en-US" err="1">
                <a:solidFill>
                  <a:srgbClr val="212529"/>
                </a:solidFill>
                <a:latin typeface="Corbel"/>
              </a:rPr>
              <a:t>rahat</a:t>
            </a:r>
            <a:r>
              <a:rPr lang="en-US">
                <a:solidFill>
                  <a:srgbClr val="212529"/>
                </a:solidFill>
                <a:latin typeface="Corbel"/>
              </a:rPr>
              <a:t> </a:t>
            </a:r>
            <a:r>
              <a:rPr lang="en-US" err="1">
                <a:solidFill>
                  <a:srgbClr val="212529"/>
                </a:solidFill>
                <a:latin typeface="Corbel"/>
              </a:rPr>
              <a:t>şekilde</a:t>
            </a:r>
            <a:r>
              <a:rPr lang="en-US">
                <a:solidFill>
                  <a:srgbClr val="212529"/>
                </a:solidFill>
                <a:latin typeface="Corbel"/>
              </a:rPr>
              <a:t> </a:t>
            </a:r>
            <a:r>
              <a:rPr lang="en-US" err="1">
                <a:solidFill>
                  <a:srgbClr val="212529"/>
                </a:solidFill>
                <a:latin typeface="Corbel"/>
              </a:rPr>
              <a:t>yapılan</a:t>
            </a:r>
            <a:r>
              <a:rPr lang="en-US">
                <a:solidFill>
                  <a:srgbClr val="212529"/>
                </a:solidFill>
                <a:latin typeface="Corbel"/>
              </a:rPr>
              <a:t> </a:t>
            </a:r>
            <a:r>
              <a:rPr lang="en-US" err="1">
                <a:solidFill>
                  <a:srgbClr val="212529"/>
                </a:solidFill>
                <a:latin typeface="Corbel"/>
              </a:rPr>
              <a:t>ödevleri</a:t>
            </a:r>
            <a:r>
              <a:rPr lang="en-US">
                <a:solidFill>
                  <a:srgbClr val="212529"/>
                </a:solidFill>
                <a:latin typeface="Corbel"/>
              </a:rPr>
              <a:t> </a:t>
            </a:r>
            <a:r>
              <a:rPr lang="en-US" err="1">
                <a:solidFill>
                  <a:srgbClr val="212529"/>
                </a:solidFill>
                <a:latin typeface="Corbel"/>
              </a:rPr>
              <a:t>yorumlayabilir</a:t>
            </a:r>
            <a:r>
              <a:rPr lang="en-US">
                <a:solidFill>
                  <a:srgbClr val="212529"/>
                </a:solidFill>
                <a:latin typeface="Corbel"/>
              </a:rPr>
              <a:t>. </a:t>
            </a:r>
            <a:r>
              <a:rPr lang="en-US" err="1">
                <a:solidFill>
                  <a:srgbClr val="212529"/>
                </a:solidFill>
                <a:latin typeface="Corbel"/>
              </a:rPr>
              <a:t>Örneğin</a:t>
            </a:r>
            <a:r>
              <a:rPr lang="en-US">
                <a:solidFill>
                  <a:srgbClr val="212529"/>
                </a:solidFill>
                <a:latin typeface="Corbel"/>
              </a:rPr>
              <a:t> 4 </a:t>
            </a:r>
            <a:r>
              <a:rPr lang="en-US" err="1">
                <a:solidFill>
                  <a:srgbClr val="212529"/>
                </a:solidFill>
                <a:latin typeface="Corbel"/>
              </a:rPr>
              <a:t>ve</a:t>
            </a:r>
            <a:r>
              <a:rPr lang="en-US">
                <a:solidFill>
                  <a:srgbClr val="212529"/>
                </a:solidFill>
                <a:latin typeface="Corbel"/>
              </a:rPr>
              <a:t> 5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öğrencilerin</a:t>
            </a:r>
            <a:r>
              <a:rPr lang="en-US">
                <a:solidFill>
                  <a:srgbClr val="212529"/>
                </a:solidFill>
                <a:latin typeface="Corbel"/>
              </a:rPr>
              <a:t> </a:t>
            </a:r>
            <a:r>
              <a:rPr lang="en-US" err="1">
                <a:solidFill>
                  <a:srgbClr val="212529"/>
                </a:solidFill>
                <a:latin typeface="Corbel"/>
              </a:rPr>
              <a:t>aynı</a:t>
            </a:r>
            <a:r>
              <a:rPr lang="en-US">
                <a:solidFill>
                  <a:srgbClr val="212529"/>
                </a:solidFill>
                <a:latin typeface="Corbel"/>
              </a:rPr>
              <a:t> </a:t>
            </a:r>
            <a:r>
              <a:rPr lang="en-US" err="1">
                <a:solidFill>
                  <a:srgbClr val="212529"/>
                </a:solidFill>
                <a:latin typeface="Corbel"/>
              </a:rPr>
              <a:t>ödevi</a:t>
            </a:r>
            <a:r>
              <a:rPr lang="en-US">
                <a:solidFill>
                  <a:srgbClr val="212529"/>
                </a:solidFill>
                <a:latin typeface="Corbel"/>
              </a:rPr>
              <a:t> </a:t>
            </a:r>
            <a:r>
              <a:rPr lang="en-US" err="1">
                <a:solidFill>
                  <a:srgbClr val="212529"/>
                </a:solidFill>
                <a:latin typeface="Corbel"/>
              </a:rPr>
              <a:t>gönderdiği</a:t>
            </a:r>
            <a:r>
              <a:rPr lang="en-US">
                <a:solidFill>
                  <a:srgbClr val="212529"/>
                </a:solidFill>
                <a:latin typeface="Corbel"/>
              </a:rPr>
              <a:t> 3 </a:t>
            </a:r>
            <a:r>
              <a:rPr lang="en-US" err="1">
                <a:solidFill>
                  <a:srgbClr val="212529"/>
                </a:solidFill>
                <a:latin typeface="Corbel"/>
              </a:rPr>
              <a:t>ile</a:t>
            </a:r>
            <a:r>
              <a:rPr lang="en-US">
                <a:solidFill>
                  <a:srgbClr val="212529"/>
                </a:solidFill>
                <a:latin typeface="Corbel"/>
              </a:rPr>
              <a:t> 6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öğrencilerin</a:t>
            </a:r>
            <a:r>
              <a:rPr lang="en-US">
                <a:solidFill>
                  <a:srgbClr val="212529"/>
                </a:solidFill>
                <a:latin typeface="Corbel"/>
              </a:rPr>
              <a:t> </a:t>
            </a:r>
            <a:r>
              <a:rPr lang="en-US" err="1">
                <a:solidFill>
                  <a:srgbClr val="212529"/>
                </a:solidFill>
                <a:latin typeface="Corbel"/>
              </a:rPr>
              <a:t>ise</a:t>
            </a:r>
            <a:r>
              <a:rPr lang="en-US">
                <a:solidFill>
                  <a:srgbClr val="212529"/>
                </a:solidFill>
                <a:latin typeface="Corbel"/>
              </a:rPr>
              <a:t> </a:t>
            </a:r>
            <a:r>
              <a:rPr lang="en-US" err="1">
                <a:solidFill>
                  <a:srgbClr val="212529"/>
                </a:solidFill>
                <a:latin typeface="Corbel"/>
              </a:rPr>
              <a:t>çok</a:t>
            </a:r>
            <a:r>
              <a:rPr lang="en-US">
                <a:solidFill>
                  <a:srgbClr val="212529"/>
                </a:solidFill>
                <a:latin typeface="Corbel"/>
              </a:rPr>
              <a:t> </a:t>
            </a:r>
            <a:r>
              <a:rPr lang="en-US" err="1">
                <a:solidFill>
                  <a:srgbClr val="212529"/>
                </a:solidFill>
                <a:latin typeface="Corbel"/>
              </a:rPr>
              <a:t>az</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farklılık</a:t>
            </a:r>
            <a:r>
              <a:rPr lang="en-US">
                <a:solidFill>
                  <a:srgbClr val="212529"/>
                </a:solidFill>
                <a:latin typeface="Corbel"/>
              </a:rPr>
              <a:t> </a:t>
            </a:r>
            <a:r>
              <a:rPr lang="en-US" err="1">
                <a:solidFill>
                  <a:srgbClr val="212529"/>
                </a:solidFill>
                <a:latin typeface="Corbel"/>
              </a:rPr>
              <a:t>içerdiğini</a:t>
            </a:r>
            <a:r>
              <a:rPr lang="en-US">
                <a:solidFill>
                  <a:srgbClr val="212529"/>
                </a:solidFill>
                <a:latin typeface="Corbel"/>
              </a:rPr>
              <a:t> </a:t>
            </a:r>
            <a:r>
              <a:rPr lang="en-US" err="1">
                <a:solidFill>
                  <a:srgbClr val="212529"/>
                </a:solidFill>
                <a:latin typeface="Corbel"/>
              </a:rPr>
              <a:t>görmektedir</a:t>
            </a:r>
            <a:r>
              <a:rPr lang="en-US">
                <a:solidFill>
                  <a:srgbClr val="212529"/>
                </a:solidFill>
                <a:latin typeface="Corbel"/>
              </a:rPr>
              <a:t>. 1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öğrencinin</a:t>
            </a:r>
            <a:r>
              <a:rPr lang="en-US">
                <a:solidFill>
                  <a:srgbClr val="212529"/>
                </a:solidFill>
                <a:latin typeface="Corbel"/>
              </a:rPr>
              <a:t> 3 </a:t>
            </a:r>
            <a:r>
              <a:rPr lang="en-US" err="1">
                <a:solidFill>
                  <a:srgbClr val="212529"/>
                </a:solidFill>
                <a:latin typeface="Corbel"/>
              </a:rPr>
              <a:t>ve</a:t>
            </a:r>
            <a:r>
              <a:rPr lang="en-US">
                <a:solidFill>
                  <a:srgbClr val="212529"/>
                </a:solidFill>
                <a:latin typeface="Corbel"/>
              </a:rPr>
              <a:t> 6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öğrencilere</a:t>
            </a:r>
            <a:r>
              <a:rPr lang="en-US">
                <a:solidFill>
                  <a:srgbClr val="212529"/>
                </a:solidFill>
                <a:latin typeface="Corbel"/>
              </a:rPr>
              <a:t> </a:t>
            </a:r>
            <a:r>
              <a:rPr lang="en-US" err="1">
                <a:solidFill>
                  <a:srgbClr val="212529"/>
                </a:solidFill>
                <a:latin typeface="Corbel"/>
              </a:rPr>
              <a:t>benzer</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ödev</a:t>
            </a:r>
            <a:r>
              <a:rPr lang="en-US">
                <a:solidFill>
                  <a:srgbClr val="212529"/>
                </a:solidFill>
                <a:latin typeface="Corbel"/>
              </a:rPr>
              <a:t> </a:t>
            </a:r>
            <a:r>
              <a:rPr lang="en-US" err="1">
                <a:solidFill>
                  <a:srgbClr val="212529"/>
                </a:solidFill>
                <a:latin typeface="Corbel"/>
              </a:rPr>
              <a:t>yaptığı</a:t>
            </a:r>
            <a:r>
              <a:rPr lang="en-US">
                <a:solidFill>
                  <a:srgbClr val="212529"/>
                </a:solidFill>
                <a:latin typeface="Corbel"/>
              </a:rPr>
              <a:t> </a:t>
            </a:r>
            <a:r>
              <a:rPr lang="en-US" err="1">
                <a:solidFill>
                  <a:srgbClr val="212529"/>
                </a:solidFill>
                <a:latin typeface="Corbel"/>
              </a:rPr>
              <a:t>görülmektedir</a:t>
            </a:r>
            <a:r>
              <a:rPr lang="en-US">
                <a:solidFill>
                  <a:srgbClr val="212529"/>
                </a:solidFill>
                <a:latin typeface="Corbel"/>
              </a:rPr>
              <a:t>. Bu </a:t>
            </a:r>
            <a:r>
              <a:rPr lang="en-US" err="1">
                <a:solidFill>
                  <a:srgbClr val="212529"/>
                </a:solidFill>
                <a:latin typeface="Corbel"/>
              </a:rPr>
              <a:t>benzerlik</a:t>
            </a:r>
            <a:r>
              <a:rPr lang="en-US">
                <a:solidFill>
                  <a:srgbClr val="212529"/>
                </a:solidFill>
                <a:latin typeface="Corbel"/>
              </a:rPr>
              <a:t> </a:t>
            </a:r>
            <a:r>
              <a:rPr lang="en-US" err="1">
                <a:solidFill>
                  <a:srgbClr val="212529"/>
                </a:solidFill>
                <a:latin typeface="Corbel"/>
              </a:rPr>
              <a:t>öğretim</a:t>
            </a:r>
            <a:r>
              <a:rPr lang="en-US">
                <a:solidFill>
                  <a:srgbClr val="212529"/>
                </a:solidFill>
                <a:latin typeface="Corbel"/>
              </a:rPr>
              <a:t> </a:t>
            </a:r>
            <a:r>
              <a:rPr lang="en-US" err="1">
                <a:solidFill>
                  <a:srgbClr val="212529"/>
                </a:solidFill>
                <a:latin typeface="Corbel"/>
              </a:rPr>
              <a:t>üyesi</a:t>
            </a:r>
            <a:r>
              <a:rPr lang="en-US">
                <a:solidFill>
                  <a:srgbClr val="212529"/>
                </a:solidFill>
                <a:latin typeface="Corbel"/>
              </a:rPr>
              <a:t> </a:t>
            </a:r>
            <a:r>
              <a:rPr lang="en-US" err="1">
                <a:solidFill>
                  <a:srgbClr val="212529"/>
                </a:solidFill>
                <a:latin typeface="Corbel"/>
              </a:rPr>
              <a:t>tarafından</a:t>
            </a:r>
            <a:r>
              <a:rPr lang="en-US">
                <a:solidFill>
                  <a:srgbClr val="212529"/>
                </a:solidFill>
                <a:latin typeface="Corbel"/>
              </a:rPr>
              <a:t> </a:t>
            </a:r>
            <a:r>
              <a:rPr lang="en-US" err="1">
                <a:solidFill>
                  <a:srgbClr val="212529"/>
                </a:solidFill>
                <a:latin typeface="Corbel"/>
              </a:rPr>
              <a:t>kopya</a:t>
            </a:r>
            <a:r>
              <a:rPr lang="en-US">
                <a:solidFill>
                  <a:srgbClr val="212529"/>
                </a:solidFill>
                <a:latin typeface="Corbel"/>
              </a:rPr>
              <a:t> </a:t>
            </a:r>
            <a:r>
              <a:rPr lang="en-US" err="1">
                <a:solidFill>
                  <a:srgbClr val="212529"/>
                </a:solidFill>
                <a:latin typeface="Corbel"/>
              </a:rPr>
              <a:t>oluşturacağı</a:t>
            </a:r>
            <a:r>
              <a:rPr lang="en-US">
                <a:solidFill>
                  <a:srgbClr val="212529"/>
                </a:solidFill>
                <a:latin typeface="Corbel"/>
              </a:rPr>
              <a:t> </a:t>
            </a:r>
            <a:r>
              <a:rPr lang="en-US" err="1">
                <a:solidFill>
                  <a:srgbClr val="212529"/>
                </a:solidFill>
                <a:latin typeface="Corbel"/>
              </a:rPr>
              <a:t>düşünülürse</a:t>
            </a:r>
            <a:r>
              <a:rPr lang="en-US">
                <a:solidFill>
                  <a:srgbClr val="212529"/>
                </a:solidFill>
                <a:latin typeface="Corbel"/>
              </a:rPr>
              <a:t> 0.161 </a:t>
            </a:r>
            <a:r>
              <a:rPr lang="en-US" err="1">
                <a:solidFill>
                  <a:srgbClr val="212529"/>
                </a:solidFill>
                <a:latin typeface="Corbel"/>
              </a:rPr>
              <a:t>büyük</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kesme</a:t>
            </a:r>
            <a:r>
              <a:rPr lang="en-US">
                <a:solidFill>
                  <a:srgbClr val="212529"/>
                </a:solidFill>
                <a:latin typeface="Corbel"/>
              </a:rPr>
              <a:t> </a:t>
            </a:r>
            <a:r>
              <a:rPr lang="en-US" err="1">
                <a:solidFill>
                  <a:srgbClr val="212529"/>
                </a:solidFill>
                <a:latin typeface="Corbel"/>
              </a:rPr>
              <a:t>değeri</a:t>
            </a:r>
            <a:r>
              <a:rPr lang="en-US">
                <a:solidFill>
                  <a:srgbClr val="212529"/>
                </a:solidFill>
                <a:latin typeface="Corbel"/>
              </a:rPr>
              <a:t> </a:t>
            </a:r>
            <a:r>
              <a:rPr lang="en-US" err="1">
                <a:solidFill>
                  <a:srgbClr val="212529"/>
                </a:solidFill>
                <a:latin typeface="Corbel"/>
              </a:rPr>
              <a:t>seçilebilir</a:t>
            </a:r>
            <a:r>
              <a:rPr lang="en-US">
                <a:solidFill>
                  <a:srgbClr val="212529"/>
                </a:solidFill>
                <a:latin typeface="Corbel"/>
              </a:rPr>
              <a:t>. </a:t>
            </a:r>
            <a:r>
              <a:rPr lang="en-US" err="1">
                <a:solidFill>
                  <a:srgbClr val="212529"/>
                </a:solidFill>
                <a:latin typeface="Corbel"/>
              </a:rPr>
              <a:t>Eğer</a:t>
            </a:r>
            <a:r>
              <a:rPr lang="en-US">
                <a:solidFill>
                  <a:srgbClr val="212529"/>
                </a:solidFill>
                <a:latin typeface="Corbel"/>
              </a:rPr>
              <a:t> </a:t>
            </a:r>
            <a:r>
              <a:rPr lang="en-US" err="1">
                <a:solidFill>
                  <a:srgbClr val="212529"/>
                </a:solidFill>
                <a:latin typeface="Corbel"/>
              </a:rPr>
              <a:t>farklı</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ödev</a:t>
            </a:r>
            <a:r>
              <a:rPr lang="en-US">
                <a:solidFill>
                  <a:srgbClr val="212529"/>
                </a:solidFill>
                <a:latin typeface="Corbel"/>
              </a:rPr>
              <a:t> </a:t>
            </a:r>
            <a:r>
              <a:rPr lang="en-US" err="1">
                <a:solidFill>
                  <a:srgbClr val="212529"/>
                </a:solidFill>
                <a:latin typeface="Corbel"/>
              </a:rPr>
              <a:t>yaptığı</a:t>
            </a:r>
            <a:r>
              <a:rPr lang="en-US">
                <a:solidFill>
                  <a:srgbClr val="212529"/>
                </a:solidFill>
                <a:latin typeface="Corbel"/>
              </a:rPr>
              <a:t> </a:t>
            </a:r>
            <a:r>
              <a:rPr lang="en-US" err="1">
                <a:solidFill>
                  <a:srgbClr val="212529"/>
                </a:solidFill>
                <a:latin typeface="Corbel"/>
              </a:rPr>
              <a:t>düşüncesinde</a:t>
            </a:r>
            <a:r>
              <a:rPr lang="en-US">
                <a:solidFill>
                  <a:srgbClr val="212529"/>
                </a:solidFill>
                <a:latin typeface="Corbel"/>
              </a:rPr>
              <a:t> </a:t>
            </a:r>
            <a:r>
              <a:rPr lang="en-US" err="1">
                <a:solidFill>
                  <a:srgbClr val="212529"/>
                </a:solidFill>
                <a:latin typeface="Corbel"/>
              </a:rPr>
              <a:t>ise</a:t>
            </a:r>
            <a:r>
              <a:rPr lang="en-US">
                <a:solidFill>
                  <a:srgbClr val="212529"/>
                </a:solidFill>
                <a:latin typeface="Corbel"/>
              </a:rPr>
              <a:t> </a:t>
            </a:r>
            <a:r>
              <a:rPr lang="en-US" err="1">
                <a:solidFill>
                  <a:srgbClr val="212529"/>
                </a:solidFill>
                <a:latin typeface="Corbel"/>
              </a:rPr>
              <a:t>şekildeki</a:t>
            </a:r>
            <a:r>
              <a:rPr lang="en-US">
                <a:solidFill>
                  <a:srgbClr val="212529"/>
                </a:solidFill>
                <a:latin typeface="Corbel"/>
              </a:rPr>
              <a:t> </a:t>
            </a:r>
            <a:r>
              <a:rPr lang="en-US" err="1">
                <a:solidFill>
                  <a:srgbClr val="212529"/>
                </a:solidFill>
                <a:latin typeface="Corbel"/>
              </a:rPr>
              <a:t>gibi</a:t>
            </a:r>
            <a:r>
              <a:rPr lang="en-US">
                <a:solidFill>
                  <a:srgbClr val="212529"/>
                </a:solidFill>
                <a:latin typeface="Corbel"/>
              </a:rPr>
              <a:t> 0.15 </a:t>
            </a:r>
            <a:r>
              <a:rPr lang="en-US" err="1">
                <a:solidFill>
                  <a:srgbClr val="212529"/>
                </a:solidFill>
                <a:latin typeface="Corbel"/>
              </a:rPr>
              <a:t>kesme</a:t>
            </a:r>
            <a:r>
              <a:rPr lang="en-US">
                <a:solidFill>
                  <a:srgbClr val="212529"/>
                </a:solidFill>
                <a:latin typeface="Corbel"/>
              </a:rPr>
              <a:t> </a:t>
            </a:r>
            <a:r>
              <a:rPr lang="en-US" err="1">
                <a:solidFill>
                  <a:srgbClr val="212529"/>
                </a:solidFill>
                <a:latin typeface="Corbel"/>
              </a:rPr>
              <a:t>değerini</a:t>
            </a:r>
            <a:r>
              <a:rPr lang="en-US">
                <a:solidFill>
                  <a:srgbClr val="212529"/>
                </a:solidFill>
                <a:latin typeface="Corbel"/>
              </a:rPr>
              <a:t> </a:t>
            </a:r>
            <a:r>
              <a:rPr lang="en-US" err="1">
                <a:solidFill>
                  <a:srgbClr val="212529"/>
                </a:solidFill>
                <a:latin typeface="Corbel"/>
              </a:rPr>
              <a:t>seçebilir</a:t>
            </a:r>
            <a:r>
              <a:rPr lang="en-US">
                <a:solidFill>
                  <a:srgbClr val="212529"/>
                </a:solidFill>
                <a:latin typeface="Corbel"/>
              </a:rPr>
              <a:t>. Bu </a:t>
            </a:r>
            <a:r>
              <a:rPr lang="en-US" err="1">
                <a:solidFill>
                  <a:srgbClr val="212529"/>
                </a:solidFill>
                <a:latin typeface="Corbel"/>
              </a:rPr>
              <a:t>kesme</a:t>
            </a:r>
            <a:r>
              <a:rPr lang="en-US">
                <a:solidFill>
                  <a:srgbClr val="212529"/>
                </a:solidFill>
                <a:latin typeface="Corbel"/>
              </a:rPr>
              <a:t> </a:t>
            </a:r>
            <a:r>
              <a:rPr lang="en-US" err="1">
                <a:solidFill>
                  <a:srgbClr val="212529"/>
                </a:solidFill>
                <a:latin typeface="Corbel"/>
              </a:rPr>
              <a:t>değeri</a:t>
            </a:r>
            <a:r>
              <a:rPr lang="en-US">
                <a:solidFill>
                  <a:srgbClr val="212529"/>
                </a:solidFill>
                <a:latin typeface="Corbel"/>
              </a:rPr>
              <a:t> </a:t>
            </a:r>
            <a:r>
              <a:rPr lang="en-US" err="1">
                <a:solidFill>
                  <a:srgbClr val="212529"/>
                </a:solidFill>
                <a:latin typeface="Corbel"/>
              </a:rPr>
              <a:t>kullanıldığında</a:t>
            </a:r>
            <a:r>
              <a:rPr lang="en-US">
                <a:solidFill>
                  <a:srgbClr val="212529"/>
                </a:solidFill>
                <a:latin typeface="Corbel"/>
              </a:rPr>
              <a:t> 1, (3, 6), 2, (4, 5) </a:t>
            </a:r>
            <a:r>
              <a:rPr lang="en-US" err="1">
                <a:solidFill>
                  <a:srgbClr val="212529"/>
                </a:solidFill>
                <a:latin typeface="Corbel"/>
              </a:rPr>
              <a:t>olmak</a:t>
            </a:r>
            <a:r>
              <a:rPr lang="en-US">
                <a:solidFill>
                  <a:srgbClr val="212529"/>
                </a:solidFill>
                <a:latin typeface="Corbel"/>
              </a:rPr>
              <a:t> </a:t>
            </a:r>
            <a:r>
              <a:rPr lang="en-US" err="1">
                <a:solidFill>
                  <a:srgbClr val="212529"/>
                </a:solidFill>
                <a:latin typeface="Corbel"/>
              </a:rPr>
              <a:t>üzere</a:t>
            </a:r>
            <a:r>
              <a:rPr lang="en-US">
                <a:solidFill>
                  <a:srgbClr val="212529"/>
                </a:solidFill>
                <a:latin typeface="Corbel"/>
              </a:rPr>
              <a:t> 4 </a:t>
            </a:r>
            <a:r>
              <a:rPr lang="en-US" err="1">
                <a:solidFill>
                  <a:srgbClr val="212529"/>
                </a:solidFill>
                <a:latin typeface="Corbel"/>
              </a:rPr>
              <a:t>adet</a:t>
            </a:r>
            <a:r>
              <a:rPr lang="en-US">
                <a:solidFill>
                  <a:srgbClr val="212529"/>
                </a:solidFill>
                <a:latin typeface="Corbel"/>
              </a:rPr>
              <a:t> </a:t>
            </a:r>
            <a:r>
              <a:rPr lang="en-US" err="1">
                <a:solidFill>
                  <a:srgbClr val="212529"/>
                </a:solidFill>
                <a:latin typeface="Corbel"/>
              </a:rPr>
              <a:t>küme</a:t>
            </a:r>
            <a:r>
              <a:rPr lang="en-US">
                <a:solidFill>
                  <a:srgbClr val="212529"/>
                </a:solidFill>
                <a:latin typeface="Corbel"/>
              </a:rPr>
              <a:t> </a:t>
            </a:r>
            <a:r>
              <a:rPr lang="en-US" err="1">
                <a:solidFill>
                  <a:srgbClr val="212529"/>
                </a:solidFill>
                <a:latin typeface="Corbel"/>
              </a:rPr>
              <a:t>oluşmaktadır</a:t>
            </a:r>
            <a:r>
              <a:rPr lang="en-US">
                <a:solidFill>
                  <a:srgbClr val="212529"/>
                </a:solidFill>
                <a:latin typeface="Corbel"/>
              </a:rPr>
              <a:t>. 1 </a:t>
            </a:r>
            <a:r>
              <a:rPr lang="en-US" err="1">
                <a:solidFill>
                  <a:srgbClr val="212529"/>
                </a:solidFill>
                <a:latin typeface="Corbel"/>
              </a:rPr>
              <a:t>ve</a:t>
            </a:r>
            <a:r>
              <a:rPr lang="en-US">
                <a:solidFill>
                  <a:srgbClr val="212529"/>
                </a:solidFill>
                <a:latin typeface="Corbel"/>
              </a:rPr>
              <a:t> 2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öğrenciler</a:t>
            </a:r>
            <a:r>
              <a:rPr lang="en-US">
                <a:solidFill>
                  <a:srgbClr val="212529"/>
                </a:solidFill>
                <a:latin typeface="Corbel"/>
              </a:rPr>
              <a:t> </a:t>
            </a:r>
            <a:r>
              <a:rPr lang="en-US" err="1">
                <a:solidFill>
                  <a:srgbClr val="212529"/>
                </a:solidFill>
                <a:latin typeface="Corbel"/>
              </a:rPr>
              <a:t>orjinal</a:t>
            </a:r>
            <a:r>
              <a:rPr lang="en-US">
                <a:solidFill>
                  <a:srgbClr val="212529"/>
                </a:solidFill>
                <a:latin typeface="Corbel"/>
              </a:rPr>
              <a:t> </a:t>
            </a:r>
            <a:r>
              <a:rPr lang="en-US" err="1">
                <a:solidFill>
                  <a:srgbClr val="212529"/>
                </a:solidFill>
                <a:latin typeface="Corbel"/>
              </a:rPr>
              <a:t>ödev</a:t>
            </a:r>
            <a:r>
              <a:rPr lang="en-US">
                <a:solidFill>
                  <a:srgbClr val="212529"/>
                </a:solidFill>
                <a:latin typeface="Corbel"/>
              </a:rPr>
              <a:t> </a:t>
            </a:r>
            <a:r>
              <a:rPr lang="en-US" err="1">
                <a:solidFill>
                  <a:srgbClr val="212529"/>
                </a:solidFill>
                <a:latin typeface="Corbel"/>
              </a:rPr>
              <a:t>yaptığı</a:t>
            </a:r>
            <a:r>
              <a:rPr lang="en-US">
                <a:solidFill>
                  <a:srgbClr val="212529"/>
                </a:solidFill>
                <a:latin typeface="Corbel"/>
              </a:rPr>
              <a:t> </a:t>
            </a:r>
            <a:r>
              <a:rPr lang="en-US" err="1">
                <a:solidFill>
                  <a:srgbClr val="212529"/>
                </a:solidFill>
                <a:latin typeface="Corbel"/>
              </a:rPr>
              <a:t>görülmektedir</a:t>
            </a:r>
            <a:r>
              <a:rPr lang="en-US">
                <a:solidFill>
                  <a:srgbClr val="212529"/>
                </a:solidFill>
                <a:latin typeface="Corbel"/>
              </a:rPr>
              <a:t>.</a:t>
            </a:r>
            <a:endParaRPr lang="en-US">
              <a:latin typeface="Corbel"/>
            </a:endParaRPr>
          </a:p>
        </p:txBody>
      </p:sp>
    </p:spTree>
    <p:extLst>
      <p:ext uri="{BB962C8B-B14F-4D97-AF65-F5344CB8AC3E}">
        <p14:creationId xmlns:p14="http://schemas.microsoft.com/office/powerpoint/2010/main" val="1951526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normAutofit/>
          </a:bodyPr>
          <a:lstStyle/>
          <a:p>
            <a:pPr algn="ctr"/>
            <a:r>
              <a:rPr lang="tr-TR" sz="3600" b="1">
                <a:latin typeface="Times New Roman"/>
                <a:ea typeface="+mj-lt"/>
                <a:cs typeface="+mj-lt"/>
              </a:rPr>
              <a:t> Boyut Küçültme Nedir?</a:t>
            </a:r>
            <a:endParaRPr lang="tr-TR" sz="3600" b="1">
              <a:latin typeface="Times New Roman"/>
              <a:cs typeface="Times New Roman"/>
            </a:endParaRP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28691"/>
            <a:ext cx="9872871" cy="4667309"/>
          </a:xfrm>
        </p:spPr>
        <p:txBody>
          <a:bodyPr vert="horz" lIns="91440" tIns="45720" rIns="91440" bIns="45720" rtlCol="0" anchor="t">
            <a:normAutofit/>
          </a:bodyPr>
          <a:lstStyle/>
          <a:p>
            <a:pPr marL="285750" indent="-285750"/>
            <a:r>
              <a:rPr lang="tr-TR" sz="1800">
                <a:ea typeface="+mn-lt"/>
                <a:cs typeface="+mn-lt"/>
              </a:rPr>
              <a:t>Gerçek hayattaki veriler çok fazla boyuta (özniteliğe) sahip oluyor ve boyut büyüdükçe veri temizlemeden model kurmaya bütün süreçlerde harcamamız gereken </a:t>
            </a:r>
            <a:r>
              <a:rPr lang="tr-TR" sz="1800" b="1">
                <a:ea typeface="+mn-lt"/>
                <a:cs typeface="+mn-lt"/>
              </a:rPr>
              <a:t>zaman ve kaynaklar</a:t>
            </a:r>
            <a:r>
              <a:rPr lang="tr-TR" sz="1800">
                <a:ea typeface="+mn-lt"/>
                <a:cs typeface="+mn-lt"/>
              </a:rPr>
              <a:t> artıyor. Boyut </a:t>
            </a:r>
            <a:r>
              <a:rPr lang="tr-TR" sz="1800" err="1">
                <a:ea typeface="+mn-lt"/>
                <a:cs typeface="+mn-lt"/>
              </a:rPr>
              <a:t>azatma</a:t>
            </a:r>
            <a:r>
              <a:rPr lang="tr-TR" sz="1800">
                <a:ea typeface="+mn-lt"/>
                <a:cs typeface="+mn-lt"/>
              </a:rPr>
              <a:t> bu sorunun önüne geçmek için kullanılan yöntemlerden biridir. Hemen her veri setinde bazı öznitelikler arasında yüksek korelasyon oluyor ve bu bizim gereksiz bilgiye sahip olmamıza ve modelimizde </a:t>
            </a:r>
            <a:r>
              <a:rPr lang="tr-TR" sz="1800" b="1" err="1">
                <a:ea typeface="+mn-lt"/>
                <a:cs typeface="+mn-lt"/>
              </a:rPr>
              <a:t>overfitting</a:t>
            </a:r>
            <a:r>
              <a:rPr lang="tr-TR" sz="1800" b="1">
                <a:ea typeface="+mn-lt"/>
                <a:cs typeface="+mn-lt"/>
              </a:rPr>
              <a:t> problemine</a:t>
            </a:r>
            <a:r>
              <a:rPr lang="tr-TR" sz="1800">
                <a:ea typeface="+mn-lt"/>
                <a:cs typeface="+mn-lt"/>
              </a:rPr>
              <a:t> sebep olabiliyor.</a:t>
            </a:r>
          </a:p>
          <a:p>
            <a:pPr marL="285750" indent="-285750"/>
            <a:endParaRPr lang="tr-TR" sz="1800">
              <a:ea typeface="+mn-lt"/>
              <a:cs typeface="+mn-lt"/>
            </a:endParaRPr>
          </a:p>
          <a:p>
            <a:pPr marL="285750" indent="-285750">
              <a:buFont typeface="Corbel,Sans-Serif" pitchFamily="34" charset="0"/>
            </a:pPr>
            <a:endParaRPr lang="tr-TR" sz="1500">
              <a:ea typeface="+mn-lt"/>
              <a:cs typeface="+mn-lt"/>
            </a:endParaRPr>
          </a:p>
          <a:p>
            <a:endParaRPr lang="tr-TR" sz="1500">
              <a:ea typeface="+mn-lt"/>
              <a:cs typeface="+mn-lt"/>
            </a:endParaRPr>
          </a:p>
        </p:txBody>
      </p:sp>
      <p:pic>
        <p:nvPicPr>
          <p:cNvPr id="4" name="Resim 4">
            <a:extLst>
              <a:ext uri="{FF2B5EF4-FFF2-40B4-BE49-F238E27FC236}">
                <a16:creationId xmlns:a16="http://schemas.microsoft.com/office/drawing/2014/main" id="{8477BF5F-7AAE-8AB4-E911-ADBA6C6B5285}"/>
              </a:ext>
            </a:extLst>
          </p:cNvPr>
          <p:cNvPicPr>
            <a:picLocks noChangeAspect="1"/>
          </p:cNvPicPr>
          <p:nvPr/>
        </p:nvPicPr>
        <p:blipFill>
          <a:blip r:embed="rId2"/>
          <a:stretch>
            <a:fillRect/>
          </a:stretch>
        </p:blipFill>
        <p:spPr>
          <a:xfrm>
            <a:off x="2391508" y="2716002"/>
            <a:ext cx="7033846" cy="3309861"/>
          </a:xfrm>
          <a:prstGeom prst="rect">
            <a:avLst/>
          </a:prstGeom>
        </p:spPr>
      </p:pic>
    </p:spTree>
    <p:extLst>
      <p:ext uri="{BB962C8B-B14F-4D97-AF65-F5344CB8AC3E}">
        <p14:creationId xmlns:p14="http://schemas.microsoft.com/office/powerpoint/2010/main" val="4105573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normAutofit/>
          </a:bodyPr>
          <a:lstStyle/>
          <a:p>
            <a:pPr algn="ctr"/>
            <a:r>
              <a:rPr lang="tr-TR" sz="3600" b="1">
                <a:latin typeface="Times New Roman"/>
                <a:ea typeface="+mj-lt"/>
                <a:cs typeface="+mj-lt"/>
              </a:rPr>
              <a:t>Nasıl Uygulanır ?</a:t>
            </a:r>
            <a:endParaRPr lang="tr-TR" sz="3600">
              <a:latin typeface="Times New Roman"/>
              <a:cs typeface="Times New Roman"/>
            </a:endParaRP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1800">
                <a:ea typeface="+mn-lt"/>
                <a:cs typeface="+mn-lt"/>
              </a:rPr>
              <a:t>Boyut küçültmenin en kolay yolu verimizi en iyi tanımlayan öznitelikleri bulup diğerlerini atmaktır (</a:t>
            </a:r>
            <a:r>
              <a:rPr lang="tr-TR" sz="1800" b="1">
                <a:ea typeface="+mn-lt"/>
                <a:cs typeface="+mn-lt"/>
              </a:rPr>
              <a:t>öznitelik seçimi — </a:t>
            </a:r>
            <a:r>
              <a:rPr lang="tr-TR" sz="1800" b="1" err="1">
                <a:ea typeface="+mn-lt"/>
                <a:cs typeface="+mn-lt"/>
              </a:rPr>
              <a:t>feature</a:t>
            </a:r>
            <a:r>
              <a:rPr lang="tr-TR" sz="1800" b="1">
                <a:ea typeface="+mn-lt"/>
                <a:cs typeface="+mn-lt"/>
              </a:rPr>
              <a:t> </a:t>
            </a:r>
            <a:r>
              <a:rPr lang="tr-TR" sz="1800" b="1" err="1">
                <a:ea typeface="+mn-lt"/>
                <a:cs typeface="+mn-lt"/>
              </a:rPr>
              <a:t>selection</a:t>
            </a:r>
            <a:r>
              <a:rPr lang="tr-TR" sz="1800" b="1">
                <a:ea typeface="+mn-lt"/>
                <a:cs typeface="+mn-lt"/>
              </a:rPr>
              <a:t>)</a:t>
            </a:r>
            <a:r>
              <a:rPr lang="tr-TR" sz="1800">
                <a:ea typeface="+mn-lt"/>
                <a:cs typeface="+mn-lt"/>
              </a:rPr>
              <a:t>. Dikkat edilmesi gereken nokta en az bilgi kaybıyla bu işi yapmaktır ve aslında önemli olan öznitelikleri silmemektir. Bunu yapmak için verideki dağılımın maksimum varyansını-bilgisini tutan minimum sayıda değişken oluşturuyoruz. Eğer bir değişken her örnek için aynı değere sahip ise gereksiz bir değişkendir. Biz en yüksek varyansa sahip olan değişkenleri bulmalıyız.</a:t>
            </a:r>
          </a:p>
        </p:txBody>
      </p:sp>
      <p:pic>
        <p:nvPicPr>
          <p:cNvPr id="4" name="Resim 4">
            <a:extLst>
              <a:ext uri="{FF2B5EF4-FFF2-40B4-BE49-F238E27FC236}">
                <a16:creationId xmlns:a16="http://schemas.microsoft.com/office/drawing/2014/main" id="{5A3F77A0-5252-5B47-EE9A-298A6DB4DB99}"/>
              </a:ext>
            </a:extLst>
          </p:cNvPr>
          <p:cNvPicPr>
            <a:picLocks noChangeAspect="1"/>
          </p:cNvPicPr>
          <p:nvPr/>
        </p:nvPicPr>
        <p:blipFill>
          <a:blip r:embed="rId2"/>
          <a:stretch>
            <a:fillRect/>
          </a:stretch>
        </p:blipFill>
        <p:spPr>
          <a:xfrm>
            <a:off x="3516923" y="3086779"/>
            <a:ext cx="5158153" cy="3146285"/>
          </a:xfrm>
          <a:prstGeom prst="rect">
            <a:avLst/>
          </a:prstGeom>
        </p:spPr>
      </p:pic>
    </p:spTree>
    <p:extLst>
      <p:ext uri="{BB962C8B-B14F-4D97-AF65-F5344CB8AC3E}">
        <p14:creationId xmlns:p14="http://schemas.microsoft.com/office/powerpoint/2010/main" val="1452624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530361-5325-D786-B8BD-4076EB7EBC94}"/>
              </a:ext>
            </a:extLst>
          </p:cNvPr>
          <p:cNvSpPr>
            <a:spLocks noGrp="1"/>
          </p:cNvSpPr>
          <p:nvPr>
            <p:ph type="title"/>
          </p:nvPr>
        </p:nvSpPr>
        <p:spPr>
          <a:xfrm>
            <a:off x="647701" y="422010"/>
            <a:ext cx="8801483" cy="884244"/>
          </a:xfrm>
        </p:spPr>
        <p:txBody>
          <a:bodyPr vert="horz" lIns="91440" tIns="45720" rIns="91440" bIns="45720" rtlCol="0" anchor="b">
            <a:noAutofit/>
          </a:bodyPr>
          <a:lstStyle/>
          <a:p>
            <a:pPr algn="ctr"/>
            <a:r>
              <a:rPr lang="en-US" sz="3200" b="1">
                <a:latin typeface="Times New Roman"/>
                <a:cs typeface="Times New Roman"/>
              </a:rPr>
              <a:t>         MAKİNE ÖĞRENMESİ NEDİR</a:t>
            </a:r>
            <a:endParaRPr lang="tr-TR" sz="3200"/>
          </a:p>
        </p:txBody>
      </p:sp>
      <p:sp>
        <p:nvSpPr>
          <p:cNvPr id="25" name="Metin kutusu 24">
            <a:extLst>
              <a:ext uri="{FF2B5EF4-FFF2-40B4-BE49-F238E27FC236}">
                <a16:creationId xmlns:a16="http://schemas.microsoft.com/office/drawing/2014/main" id="{D09CC35B-D91D-1669-B946-5FE27B10CD3A}"/>
              </a:ext>
            </a:extLst>
          </p:cNvPr>
          <p:cNvSpPr txBox="1"/>
          <p:nvPr/>
        </p:nvSpPr>
        <p:spPr>
          <a:xfrm>
            <a:off x="714963" y="1448740"/>
            <a:ext cx="1033874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2400">
                <a:ea typeface="+mn-lt"/>
                <a:cs typeface="+mn-lt"/>
              </a:rPr>
              <a:t>Makine öğrenmesi, insanların öğrenme şekillerini taklit etmek için veri ve algoritmaların kullanımına odaklanıp doğruluğunu kademeli olarak artıran bir yapay zeka (AI) ve bilgisayar bilimi dalıdır.</a:t>
            </a:r>
            <a:endParaRPr lang="tr-TR" sz="2400"/>
          </a:p>
        </p:txBody>
      </p:sp>
      <p:pic>
        <p:nvPicPr>
          <p:cNvPr id="27" name="Resim 27">
            <a:extLst>
              <a:ext uri="{FF2B5EF4-FFF2-40B4-BE49-F238E27FC236}">
                <a16:creationId xmlns:a16="http://schemas.microsoft.com/office/drawing/2014/main" id="{4525214B-A48E-5978-6BB3-89B261D5EDBE}"/>
              </a:ext>
            </a:extLst>
          </p:cNvPr>
          <p:cNvPicPr>
            <a:picLocks noChangeAspect="1"/>
          </p:cNvPicPr>
          <p:nvPr/>
        </p:nvPicPr>
        <p:blipFill>
          <a:blip r:embed="rId3"/>
          <a:stretch>
            <a:fillRect/>
          </a:stretch>
        </p:blipFill>
        <p:spPr>
          <a:xfrm>
            <a:off x="711344" y="2895088"/>
            <a:ext cx="10332845" cy="3076747"/>
          </a:xfrm>
          <a:prstGeom prst="rect">
            <a:avLst/>
          </a:prstGeom>
        </p:spPr>
      </p:pic>
    </p:spTree>
    <p:extLst>
      <p:ext uri="{BB962C8B-B14F-4D97-AF65-F5344CB8AC3E}">
        <p14:creationId xmlns:p14="http://schemas.microsoft.com/office/powerpoint/2010/main" val="3180673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HDI</a:t>
            </a:r>
            <a:r>
              <a:rPr lang="tr-TR" sz="3200">
                <a:latin typeface="Times New Roman"/>
                <a:ea typeface="+mj-lt"/>
                <a:cs typeface="+mj-lt"/>
              </a:rPr>
              <a:t>(İnsani Kalkınma Endeksi)</a:t>
            </a:r>
            <a:endParaRPr lang="tr-TR" sz="3200" b="1">
              <a:latin typeface="Times New Roman"/>
              <a:cs typeface="Times New Roman"/>
            </a:endParaRP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2000">
                <a:ea typeface="+mn-lt"/>
                <a:cs typeface="+mn-lt"/>
              </a:rPr>
              <a:t>Buna en güzel örneklerden biri HDI(İnsani Kalkınma Endeksi) hesaplaması olabilir. Ülkelerin sahip olduğu değişkenlerden bazıları (wiki): resmi dil, yüz ölçümü (toplam), su oranı, nüfus, nüfus yoğunluğu, GSYH, para birimi, trafik akışı, hukuk, dış ilişkiler, din, eğitim, sağlık, sanayi, tarım, turizm… Bunlara ek olarak ülkeden ülkeye değişen yüzlerce değişken sıralayabiliriz. </a:t>
            </a:r>
          </a:p>
        </p:txBody>
      </p:sp>
    </p:spTree>
    <p:extLst>
      <p:ext uri="{BB962C8B-B14F-4D97-AF65-F5344CB8AC3E}">
        <p14:creationId xmlns:p14="http://schemas.microsoft.com/office/powerpoint/2010/main" val="2819713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ea typeface="+mj-lt"/>
                <a:cs typeface="+mj-lt"/>
              </a:rPr>
              <a:t>HDI</a:t>
            </a:r>
            <a:r>
              <a:rPr lang="tr-TR" sz="3200">
                <a:ea typeface="+mj-lt"/>
                <a:cs typeface="+mj-lt"/>
              </a:rPr>
              <a:t>(İnsani Kalkınma Endeksi)</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1800">
                <a:ea typeface="+mn-lt"/>
                <a:cs typeface="+mn-lt"/>
              </a:rPr>
              <a:t>PCA metodu sanayi, tarım, turizm vs. ekonomiyle ilgili yüzlerce değişkeni ve nüfusu kullanıp kişi başına düşen gayri safi milli gelir diye tek bir değişken oluşturuyor. Yani yüzlerce </a:t>
            </a:r>
            <a:r>
              <a:rPr lang="tr-TR" sz="1800" err="1">
                <a:ea typeface="+mn-lt"/>
                <a:cs typeface="+mn-lt"/>
              </a:rPr>
              <a:t>boyutluk</a:t>
            </a:r>
            <a:r>
              <a:rPr lang="tr-TR" sz="1800">
                <a:ea typeface="+mn-lt"/>
                <a:cs typeface="+mn-lt"/>
              </a:rPr>
              <a:t> bilgi en az bilgi kaybıyla tek boyutta tutulmuş oluyor.</a:t>
            </a:r>
          </a:p>
          <a:p>
            <a:pPr marL="0" indent="0"/>
            <a:r>
              <a:rPr lang="tr-TR" sz="1800">
                <a:ea typeface="+mn-lt"/>
                <a:cs typeface="+mn-lt"/>
              </a:rPr>
              <a:t>HDI hesaplamalarında sadece 5 özniteliğe bakılarak pek de itiraz edilmeyecek bir tablo karşımıza çıkıyor.</a:t>
            </a:r>
          </a:p>
          <a:p>
            <a:r>
              <a:rPr lang="tr-TR" sz="1800">
                <a:ea typeface="+mn-lt"/>
                <a:cs typeface="+mn-lt"/>
              </a:rPr>
              <a:t>Kişi başına düşen gayri safi milli gelir</a:t>
            </a:r>
            <a:endParaRPr lang="tr-TR"/>
          </a:p>
          <a:p>
            <a:r>
              <a:rPr lang="tr-TR" sz="1800">
                <a:ea typeface="+mn-lt"/>
                <a:cs typeface="+mn-lt"/>
              </a:rPr>
              <a:t>İnsan gelişmişlik endeksi — HDI sıralaması</a:t>
            </a:r>
            <a:endParaRPr lang="tr-TR"/>
          </a:p>
          <a:p>
            <a:r>
              <a:rPr lang="tr-TR" sz="1800">
                <a:ea typeface="+mn-lt"/>
                <a:cs typeface="+mn-lt"/>
              </a:rPr>
              <a:t>Beklenen ortalama yaşam süresi</a:t>
            </a:r>
            <a:endParaRPr lang="tr-TR"/>
          </a:p>
          <a:p>
            <a:r>
              <a:rPr lang="tr-TR" sz="1800">
                <a:ea typeface="+mn-lt"/>
                <a:cs typeface="+mn-lt"/>
              </a:rPr>
              <a:t>Beklenen eğitim yılı</a:t>
            </a:r>
            <a:endParaRPr lang="tr-TR"/>
          </a:p>
          <a:p>
            <a:r>
              <a:rPr lang="tr-TR" sz="1800">
                <a:ea typeface="+mn-lt"/>
                <a:cs typeface="+mn-lt"/>
              </a:rPr>
              <a:t>Ortalama eğitim yılı</a:t>
            </a:r>
            <a:endParaRPr lang="tr-TR"/>
          </a:p>
          <a:p>
            <a:endParaRPr lang="tr-TR" sz="1800">
              <a:ea typeface="+mn-lt"/>
              <a:cs typeface="+mn-lt"/>
            </a:endParaRPr>
          </a:p>
        </p:txBody>
      </p:sp>
    </p:spTree>
    <p:extLst>
      <p:ext uri="{BB962C8B-B14F-4D97-AF65-F5344CB8AC3E}">
        <p14:creationId xmlns:p14="http://schemas.microsoft.com/office/powerpoint/2010/main" val="1246548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endParaRPr lang="tr-TR" sz="3200" b="1">
              <a:latin typeface="Times New Roman"/>
              <a:cs typeface="Times New Roman"/>
            </a:endParaRPr>
          </a:p>
        </p:txBody>
      </p:sp>
      <p:pic>
        <p:nvPicPr>
          <p:cNvPr id="4" name="Resim 4" descr="tablo içeren bir resim&#10;&#10;Açıklama otomatik olarak oluşturuldu">
            <a:extLst>
              <a:ext uri="{FF2B5EF4-FFF2-40B4-BE49-F238E27FC236}">
                <a16:creationId xmlns:a16="http://schemas.microsoft.com/office/drawing/2014/main" id="{C0BF6F41-4E77-6605-56AD-F492F0DA49D2}"/>
              </a:ext>
            </a:extLst>
          </p:cNvPr>
          <p:cNvPicPr>
            <a:picLocks noGrp="1" noChangeAspect="1"/>
          </p:cNvPicPr>
          <p:nvPr>
            <p:ph idx="1"/>
          </p:nvPr>
        </p:nvPicPr>
        <p:blipFill>
          <a:blip r:embed="rId2"/>
          <a:stretch>
            <a:fillRect/>
          </a:stretch>
        </p:blipFill>
        <p:spPr>
          <a:xfrm>
            <a:off x="942996" y="404691"/>
            <a:ext cx="10247897" cy="6035653"/>
          </a:xfrm>
        </p:spPr>
      </p:pic>
    </p:spTree>
    <p:extLst>
      <p:ext uri="{BB962C8B-B14F-4D97-AF65-F5344CB8AC3E}">
        <p14:creationId xmlns:p14="http://schemas.microsoft.com/office/powerpoint/2010/main" val="2357593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D86E1EE-FD17-8B99-BE67-CF4224063B6C}"/>
              </a:ext>
            </a:extLst>
          </p:cNvPr>
          <p:cNvSpPr>
            <a:spLocks noGrp="1"/>
          </p:cNvSpPr>
          <p:nvPr>
            <p:ph type="title"/>
          </p:nvPr>
        </p:nvSpPr>
        <p:spPr>
          <a:xfrm>
            <a:off x="1143000" y="609600"/>
            <a:ext cx="9875520" cy="744262"/>
          </a:xfrm>
        </p:spPr>
        <p:txBody>
          <a:bodyPr>
            <a:normAutofit/>
          </a:bodyPr>
          <a:lstStyle/>
          <a:p>
            <a:pPr algn="ctr"/>
            <a:r>
              <a:rPr lang="tr-TR" sz="3200">
                <a:latin typeface="Times New Roman"/>
                <a:cs typeface="Times New Roman"/>
              </a:rPr>
              <a:t>PCA Metodu</a:t>
            </a:r>
            <a:endParaRPr lang="tr-TR">
              <a:latin typeface="Times New Roman"/>
              <a:cs typeface="Times New Roman"/>
            </a:endParaRPr>
          </a:p>
        </p:txBody>
      </p:sp>
      <p:sp>
        <p:nvSpPr>
          <p:cNvPr id="3" name="İçerik Yer Tutucusu 2">
            <a:extLst>
              <a:ext uri="{FF2B5EF4-FFF2-40B4-BE49-F238E27FC236}">
                <a16:creationId xmlns:a16="http://schemas.microsoft.com/office/drawing/2014/main" id="{3FD4F3F7-5865-807B-190C-98EA49617EA7}"/>
              </a:ext>
            </a:extLst>
          </p:cNvPr>
          <p:cNvSpPr>
            <a:spLocks noGrp="1"/>
          </p:cNvSpPr>
          <p:nvPr>
            <p:ph idx="1"/>
          </p:nvPr>
        </p:nvSpPr>
        <p:spPr>
          <a:xfrm>
            <a:off x="1143000" y="1657662"/>
            <a:ext cx="9872871" cy="4438338"/>
          </a:xfrm>
        </p:spPr>
        <p:txBody>
          <a:bodyPr vert="horz" lIns="91440" tIns="45720" rIns="91440" bIns="45720" rtlCol="0" anchor="t">
            <a:normAutofit/>
          </a:bodyPr>
          <a:lstStyle/>
          <a:p>
            <a:r>
              <a:rPr lang="tr-TR" sz="1800"/>
              <a:t>Boyut azaltma işlemlerinde sıklıkla kullanılan PCA </a:t>
            </a:r>
            <a:r>
              <a:rPr lang="tr-TR" sz="1800">
                <a:ea typeface="+mn-lt"/>
                <a:cs typeface="+mn-lt"/>
              </a:rPr>
              <a:t>verideki gerekli bilgileri ortaya çıkarmada oldukça etkili bir yöntemdir. </a:t>
            </a:r>
            <a:r>
              <a:rPr lang="tr-TR" sz="1800" err="1">
                <a:ea typeface="+mn-lt"/>
                <a:cs typeface="+mn-lt"/>
              </a:rPr>
              <a:t>PCA’nın</a:t>
            </a:r>
            <a:r>
              <a:rPr lang="tr-TR" sz="1800">
                <a:ea typeface="+mn-lt"/>
                <a:cs typeface="+mn-lt"/>
              </a:rPr>
              <a:t> arkasında yatan temel mantık çok boyutlu bir veriyi, verideki temel özellikleri yakalayarak daha az sayıda değişkenle göstermektir. En iyi sonucu elde etmek için genelde öncelikle standardizasyon yapılır.</a:t>
            </a:r>
          </a:p>
          <a:p>
            <a:r>
              <a:rPr lang="tr-TR" sz="1800">
                <a:ea typeface="+mn-lt"/>
                <a:cs typeface="+mn-lt"/>
              </a:rPr>
              <a:t>x = </a:t>
            </a:r>
            <a:r>
              <a:rPr lang="tr-TR" sz="1800" err="1">
                <a:ea typeface="+mn-lt"/>
                <a:cs typeface="+mn-lt"/>
              </a:rPr>
              <a:t>StandardScaler</a:t>
            </a:r>
            <a:r>
              <a:rPr lang="tr-TR" sz="1800">
                <a:ea typeface="+mn-lt"/>
                <a:cs typeface="+mn-lt"/>
              </a:rPr>
              <a:t>().</a:t>
            </a:r>
            <a:r>
              <a:rPr lang="tr-TR" sz="1800" err="1">
                <a:ea typeface="+mn-lt"/>
                <a:cs typeface="+mn-lt"/>
              </a:rPr>
              <a:t>fit_transform</a:t>
            </a:r>
            <a:r>
              <a:rPr lang="tr-TR" sz="1800">
                <a:ea typeface="+mn-lt"/>
                <a:cs typeface="+mn-lt"/>
              </a:rPr>
              <a:t>(x)</a:t>
            </a:r>
          </a:p>
          <a:p>
            <a:endParaRPr lang="tr-TR" sz="1800"/>
          </a:p>
        </p:txBody>
      </p:sp>
      <p:pic>
        <p:nvPicPr>
          <p:cNvPr id="4" name="Resim 4">
            <a:extLst>
              <a:ext uri="{FF2B5EF4-FFF2-40B4-BE49-F238E27FC236}">
                <a16:creationId xmlns:a16="http://schemas.microsoft.com/office/drawing/2014/main" id="{32148327-ED67-80F9-8706-7E26B71716DF}"/>
              </a:ext>
            </a:extLst>
          </p:cNvPr>
          <p:cNvPicPr>
            <a:picLocks noChangeAspect="1"/>
          </p:cNvPicPr>
          <p:nvPr/>
        </p:nvPicPr>
        <p:blipFill>
          <a:blip r:embed="rId2"/>
          <a:stretch>
            <a:fillRect/>
          </a:stretch>
        </p:blipFill>
        <p:spPr>
          <a:xfrm>
            <a:off x="1426564" y="3535310"/>
            <a:ext cx="9688642" cy="1898493"/>
          </a:xfrm>
          <a:prstGeom prst="rect">
            <a:avLst/>
          </a:prstGeom>
        </p:spPr>
      </p:pic>
    </p:spTree>
    <p:extLst>
      <p:ext uri="{BB962C8B-B14F-4D97-AF65-F5344CB8AC3E}">
        <p14:creationId xmlns:p14="http://schemas.microsoft.com/office/powerpoint/2010/main" val="4229403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A3DA0B-9F21-4F09-E638-4731C056DA71}"/>
              </a:ext>
            </a:extLst>
          </p:cNvPr>
          <p:cNvSpPr>
            <a:spLocks noGrp="1"/>
          </p:cNvSpPr>
          <p:nvPr>
            <p:ph type="title"/>
          </p:nvPr>
        </p:nvSpPr>
        <p:spPr>
          <a:xfrm>
            <a:off x="1143000" y="609600"/>
            <a:ext cx="9875520" cy="756754"/>
          </a:xfrm>
        </p:spPr>
        <p:txBody>
          <a:bodyPr>
            <a:normAutofit/>
          </a:bodyPr>
          <a:lstStyle/>
          <a:p>
            <a:pPr algn="ctr"/>
            <a:r>
              <a:rPr lang="tr-TR" sz="3200">
                <a:latin typeface="Times New Roman"/>
                <a:ea typeface="+mj-lt"/>
                <a:cs typeface="+mj-lt"/>
              </a:rPr>
              <a:t>PCA Metodu</a:t>
            </a:r>
            <a:endParaRPr lang="tr-TR" sz="3200">
              <a:latin typeface="Times New Roman"/>
              <a:cs typeface="Times New Roman"/>
            </a:endParaRPr>
          </a:p>
        </p:txBody>
      </p:sp>
      <p:sp>
        <p:nvSpPr>
          <p:cNvPr id="3" name="İçerik Yer Tutucusu 2">
            <a:extLst>
              <a:ext uri="{FF2B5EF4-FFF2-40B4-BE49-F238E27FC236}">
                <a16:creationId xmlns:a16="http://schemas.microsoft.com/office/drawing/2014/main" id="{EFAD2997-1446-0EA3-8488-61D52F278B0A}"/>
              </a:ext>
            </a:extLst>
          </p:cNvPr>
          <p:cNvSpPr>
            <a:spLocks noGrp="1"/>
          </p:cNvSpPr>
          <p:nvPr>
            <p:ph idx="1"/>
          </p:nvPr>
        </p:nvSpPr>
        <p:spPr>
          <a:xfrm>
            <a:off x="1143000" y="1420319"/>
            <a:ext cx="9872871" cy="4675681"/>
          </a:xfrm>
        </p:spPr>
        <p:txBody>
          <a:bodyPr vert="horz" lIns="91440" tIns="45720" rIns="91440" bIns="45720" rtlCol="0" anchor="t">
            <a:normAutofit/>
          </a:bodyPr>
          <a:lstStyle/>
          <a:p>
            <a:r>
              <a:rPr lang="tr-TR" sz="1800" dirty="0"/>
              <a:t>Sonrasında PCA uygulanılır.</a:t>
            </a:r>
          </a:p>
          <a:p>
            <a:r>
              <a:rPr lang="tr-TR" sz="1800" dirty="0">
                <a:latin typeface="Consolas"/>
              </a:rPr>
              <a:t>from sklearn.decomposition import PCA</a:t>
            </a:r>
          </a:p>
          <a:p>
            <a:r>
              <a:rPr lang="tr-TR" sz="1800" dirty="0" err="1">
                <a:latin typeface="Consolas"/>
              </a:rPr>
              <a:t>pca</a:t>
            </a:r>
            <a:r>
              <a:rPr lang="tr-TR" sz="1800" dirty="0">
                <a:latin typeface="Consolas"/>
              </a:rPr>
              <a:t> = PCA(n_components=2)</a:t>
            </a:r>
          </a:p>
          <a:p>
            <a:r>
              <a:rPr lang="tr-TR" sz="1800" dirty="0">
                <a:latin typeface="Consolas"/>
              </a:rPr>
              <a:t>principalComponents = pca.fit_transform(x)</a:t>
            </a:r>
          </a:p>
          <a:p>
            <a:r>
              <a:rPr lang="tr-TR" sz="1800" dirty="0">
                <a:latin typeface="Consolas"/>
              </a:rPr>
              <a:t>principalDf = pd.DataFrame(data = principalComponents, columns = ['</a:t>
            </a:r>
            <a:r>
              <a:rPr lang="tr-TR" sz="1800" dirty="0" err="1">
                <a:latin typeface="Consolas"/>
              </a:rPr>
              <a:t>principal</a:t>
            </a:r>
            <a:r>
              <a:rPr lang="tr-TR" sz="1800" dirty="0">
                <a:latin typeface="Consolas"/>
              </a:rPr>
              <a:t> component 1', '</a:t>
            </a:r>
            <a:r>
              <a:rPr lang="tr-TR" sz="1800" dirty="0" err="1">
                <a:latin typeface="Consolas"/>
              </a:rPr>
              <a:t>principal</a:t>
            </a:r>
            <a:r>
              <a:rPr lang="tr-TR" sz="1800" dirty="0">
                <a:latin typeface="Consolas"/>
              </a:rPr>
              <a:t> component 2'])</a:t>
            </a:r>
            <a:endParaRPr lang="tr-TR" sz="1800" dirty="0"/>
          </a:p>
        </p:txBody>
      </p:sp>
      <p:pic>
        <p:nvPicPr>
          <p:cNvPr id="4" name="Resim 4" descr="metin içeren bir resim&#10;&#10;Açıklama otomatik olarak oluşturuldu">
            <a:extLst>
              <a:ext uri="{FF2B5EF4-FFF2-40B4-BE49-F238E27FC236}">
                <a16:creationId xmlns:a16="http://schemas.microsoft.com/office/drawing/2014/main" id="{103519B2-8ADD-2FCF-FF70-20034A056F2E}"/>
              </a:ext>
            </a:extLst>
          </p:cNvPr>
          <p:cNvPicPr>
            <a:picLocks noChangeAspect="1"/>
          </p:cNvPicPr>
          <p:nvPr/>
        </p:nvPicPr>
        <p:blipFill>
          <a:blip r:embed="rId2"/>
          <a:stretch>
            <a:fillRect/>
          </a:stretch>
        </p:blipFill>
        <p:spPr>
          <a:xfrm>
            <a:off x="1320383" y="4024492"/>
            <a:ext cx="9551233" cy="2481505"/>
          </a:xfrm>
          <a:prstGeom prst="rect">
            <a:avLst/>
          </a:prstGeom>
        </p:spPr>
      </p:pic>
    </p:spTree>
    <p:extLst>
      <p:ext uri="{BB962C8B-B14F-4D97-AF65-F5344CB8AC3E}">
        <p14:creationId xmlns:p14="http://schemas.microsoft.com/office/powerpoint/2010/main" val="4036471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normAutofit/>
          </a:bodyPr>
          <a:lstStyle/>
          <a:p>
            <a:r>
              <a:rPr lang="tr-TR" sz="2800" b="1">
                <a:latin typeface="Times New Roman"/>
                <a:cs typeface="Times New Roman"/>
              </a:rPr>
              <a:t>PAZAR SEPETİ ANALİZİ  (MARKET BASKET ANALYSIS)</a:t>
            </a:r>
          </a:p>
        </p:txBody>
      </p:sp>
      <p:graphicFrame>
        <p:nvGraphicFramePr>
          <p:cNvPr id="5" name="İçerik Yer Tutucusu 2">
            <a:extLst>
              <a:ext uri="{FF2B5EF4-FFF2-40B4-BE49-F238E27FC236}">
                <a16:creationId xmlns:a16="http://schemas.microsoft.com/office/drawing/2014/main" id="{48A947DE-806F-F128-1519-6AC763142600}"/>
              </a:ext>
            </a:extLst>
          </p:cNvPr>
          <p:cNvGraphicFramePr>
            <a:graphicFrameLocks/>
          </p:cNvGraphicFramePr>
          <p:nvPr>
            <p:extLst>
              <p:ext uri="{D42A27DB-BD31-4B8C-83A1-F6EECF244321}">
                <p14:modId xmlns:p14="http://schemas.microsoft.com/office/powerpoint/2010/main" val="1572451882"/>
              </p:ext>
            </p:extLst>
          </p:nvPr>
        </p:nvGraphicFramePr>
        <p:xfrm>
          <a:off x="2425664" y="1784017"/>
          <a:ext cx="6892324" cy="3458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032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6C93B07-CEF3-B2F7-85D4-1EA839DC197F}"/>
              </a:ext>
            </a:extLst>
          </p:cNvPr>
          <p:cNvSpPr>
            <a:spLocks noGrp="1"/>
          </p:cNvSpPr>
          <p:nvPr>
            <p:ph type="title"/>
          </p:nvPr>
        </p:nvSpPr>
        <p:spPr>
          <a:xfrm>
            <a:off x="1143000" y="609600"/>
            <a:ext cx="9875520" cy="858130"/>
          </a:xfrm>
        </p:spPr>
        <p:txBody>
          <a:bodyPr/>
          <a:lstStyle/>
          <a:p>
            <a:pPr algn="ctr"/>
            <a:r>
              <a:rPr lang="tr-TR" sz="3200" b="1">
                <a:latin typeface="Times New Roman"/>
                <a:cs typeface="Times New Roman"/>
              </a:rPr>
              <a:t>Pazar Sepeti Analizi Nedir?</a:t>
            </a:r>
            <a:endParaRPr lang="tr-TR"/>
          </a:p>
        </p:txBody>
      </p:sp>
      <p:sp>
        <p:nvSpPr>
          <p:cNvPr id="3" name="İçerik Yer Tutucusu 2">
            <a:extLst>
              <a:ext uri="{FF2B5EF4-FFF2-40B4-BE49-F238E27FC236}">
                <a16:creationId xmlns:a16="http://schemas.microsoft.com/office/drawing/2014/main" id="{9189ED2F-791D-714F-257F-DE2F4F9E2D51}"/>
              </a:ext>
            </a:extLst>
          </p:cNvPr>
          <p:cNvSpPr>
            <a:spLocks noGrp="1"/>
          </p:cNvSpPr>
          <p:nvPr>
            <p:ph idx="1"/>
          </p:nvPr>
        </p:nvSpPr>
        <p:spPr>
          <a:xfrm>
            <a:off x="1143000" y="1710018"/>
            <a:ext cx="9872871" cy="4712676"/>
          </a:xfrm>
        </p:spPr>
        <p:txBody>
          <a:bodyPr vert="horz" lIns="91440" tIns="45720" rIns="91440" bIns="45720" rtlCol="0" anchor="t">
            <a:normAutofit/>
          </a:bodyPr>
          <a:lstStyle/>
          <a:p>
            <a:r>
              <a:rPr lang="tr-TR" sz="2000">
                <a:latin typeface="Times New Roman"/>
                <a:cs typeface="Times New Roman"/>
              </a:rPr>
              <a:t>Pazar sepeti analizi, tüketicilerin satın alma davranışlarının analiz ederek ürünler arasındaki ilişkileri ortaya çıkaran ve şirketlerin büyük ölçekte satış yapmasını amaçlayan bir yöntemdir. </a:t>
            </a:r>
          </a:p>
          <a:p>
            <a:r>
              <a:rPr lang="tr-TR" sz="2000">
                <a:latin typeface="Times New Roman"/>
                <a:cs typeface="Times New Roman"/>
              </a:rPr>
              <a:t>Örneğin bir marketten müşterilerin süt ve peynir satın alımlarının %70'inde  bu ürünler ile birlikte yoğurtta satın alınmıştır. Pazar sepeti analizi bu ilişkiyi ortaya çıkarır ve satıcılar buna göre bir satış politikası izlerler.  </a:t>
            </a:r>
          </a:p>
          <a:p>
            <a:r>
              <a:rPr lang="tr-TR" sz="2000">
                <a:latin typeface="Times New Roman"/>
                <a:cs typeface="Times New Roman"/>
              </a:rPr>
              <a:t>Tüketicilerin satın alma davranışları, alışveriş alışkanlıklarının ve birlikte aldıkları ürünlerin incelenmesiyle elde edilir.</a:t>
            </a:r>
          </a:p>
          <a:p>
            <a:r>
              <a:rPr lang="tr-TR" sz="2000">
                <a:latin typeface="Times New Roman"/>
                <a:ea typeface="+mn-lt"/>
                <a:cs typeface="+mn-lt"/>
              </a:rPr>
              <a:t>İşletmeler daha fazla ürün satabilmek için  müşteri alışkanlıkları bilmek ve ortaya çıkarmak istemektedir.</a:t>
            </a:r>
          </a:p>
          <a:p>
            <a:r>
              <a:rPr lang="tr-TR" sz="2000">
                <a:latin typeface="Times New Roman"/>
                <a:ea typeface="+mn-lt"/>
                <a:cs typeface="+mn-lt"/>
              </a:rPr>
              <a:t>Amerika'da e-ticaret devi </a:t>
            </a:r>
            <a:r>
              <a:rPr lang="tr-TR" sz="2000" b="1">
                <a:latin typeface="Times New Roman"/>
                <a:ea typeface="+mn-lt"/>
                <a:cs typeface="+mn-lt"/>
              </a:rPr>
              <a:t>Amazon'</a:t>
            </a:r>
            <a:r>
              <a:rPr lang="tr-TR" sz="2000">
                <a:latin typeface="Times New Roman"/>
                <a:ea typeface="+mn-lt"/>
                <a:cs typeface="+mn-lt"/>
              </a:rPr>
              <a:t>un gelirlerinin ciddi bir kısmını (yaklaşık %75’i) bu şekilde  elde ederken, </a:t>
            </a:r>
            <a:r>
              <a:rPr lang="tr-TR" sz="2000" b="1">
                <a:latin typeface="Times New Roman"/>
                <a:ea typeface="+mn-lt"/>
                <a:cs typeface="+mn-lt"/>
              </a:rPr>
              <a:t>Netflix </a:t>
            </a:r>
            <a:r>
              <a:rPr lang="tr-TR" sz="2000">
                <a:latin typeface="Times New Roman"/>
                <a:ea typeface="+mn-lt"/>
                <a:cs typeface="+mn-lt"/>
              </a:rPr>
              <a:t> ise yaklaşık %35’ini elde eder.</a:t>
            </a:r>
            <a:endParaRPr lang="tr-TR" sz="2000">
              <a:latin typeface="Times New Roman"/>
              <a:cs typeface="Times New Roman"/>
            </a:endParaRPr>
          </a:p>
        </p:txBody>
      </p:sp>
    </p:spTree>
    <p:extLst>
      <p:ext uri="{BB962C8B-B14F-4D97-AF65-F5344CB8AC3E}">
        <p14:creationId xmlns:p14="http://schemas.microsoft.com/office/powerpoint/2010/main" val="3983180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23CA46F-8B3C-6741-CA51-70A13D26782C}"/>
              </a:ext>
            </a:extLst>
          </p:cNvPr>
          <p:cNvSpPr>
            <a:spLocks noGrp="1"/>
          </p:cNvSpPr>
          <p:nvPr>
            <p:ph idx="1"/>
          </p:nvPr>
        </p:nvSpPr>
        <p:spPr>
          <a:xfrm>
            <a:off x="1071742" y="391746"/>
            <a:ext cx="9872871" cy="1492566"/>
          </a:xfrm>
        </p:spPr>
        <p:txBody>
          <a:bodyPr vert="horz" lIns="91440" tIns="45720" rIns="91440" bIns="45720" rtlCol="0" anchor="t">
            <a:normAutofit lnSpcReduction="10000"/>
          </a:bodyPr>
          <a:lstStyle/>
          <a:p>
            <a:r>
              <a:rPr lang="tr-TR" sz="2000">
                <a:latin typeface="Times New Roman"/>
                <a:ea typeface="+mn-lt"/>
                <a:cs typeface="+mn-lt"/>
              </a:rPr>
              <a:t>Bunlara ek, </a:t>
            </a:r>
            <a:r>
              <a:rPr lang="tr-TR" sz="2000" b="1">
                <a:latin typeface="Times New Roman"/>
                <a:ea typeface="+mn-lt"/>
                <a:cs typeface="+mn-lt"/>
              </a:rPr>
              <a:t>Spotify</a:t>
            </a:r>
            <a:r>
              <a:rPr lang="tr-TR" sz="2000">
                <a:latin typeface="Times New Roman"/>
                <a:ea typeface="+mn-lt"/>
                <a:cs typeface="+mn-lt"/>
              </a:rPr>
              <a:t> kullanıcılarına tavsiye olarak önereceği müzikleri kullanıcıların alışkanlıklarını analiz edip ürün ve kullanıcı bazlı benzerliklerden yararlanarak kullanıcılara sunar.</a:t>
            </a:r>
          </a:p>
          <a:p>
            <a:pPr marL="285750" indent="-285750">
              <a:buFont typeface="Corbel,Sans-Serif" pitchFamily="34" charset="0"/>
            </a:pPr>
            <a:r>
              <a:rPr lang="tr-TR" sz="2000">
                <a:latin typeface="Times New Roman"/>
              </a:rPr>
              <a:t>Tüm bunların yanında, </a:t>
            </a:r>
            <a:r>
              <a:rPr lang="tr-TR" sz="2000">
                <a:latin typeface="Times New Roman"/>
                <a:ea typeface="+mn-lt"/>
                <a:cs typeface="+mn-lt"/>
              </a:rPr>
              <a:t>"sıklıkla birlikte alınan ürünler" ve "bu ürünü alanlar bunu da aldı" gibi başlıklar da pazar sepeti analizinin bir sonucudur.</a:t>
            </a:r>
          </a:p>
          <a:p>
            <a:endParaRPr lang="tr-TR" sz="2000">
              <a:latin typeface="Times New Roman"/>
              <a:cs typeface="Times New Roman"/>
            </a:endParaRPr>
          </a:p>
          <a:p>
            <a:endParaRPr lang="tr-TR" sz="2000">
              <a:latin typeface="Times New Roman"/>
              <a:cs typeface="Times New Roman"/>
            </a:endParaRPr>
          </a:p>
        </p:txBody>
      </p:sp>
      <p:pic>
        <p:nvPicPr>
          <p:cNvPr id="4" name="Resim 4">
            <a:extLst>
              <a:ext uri="{FF2B5EF4-FFF2-40B4-BE49-F238E27FC236}">
                <a16:creationId xmlns:a16="http://schemas.microsoft.com/office/drawing/2014/main" id="{E14C6C1F-4AF8-0E93-36A1-F52FA61F2CA1}"/>
              </a:ext>
            </a:extLst>
          </p:cNvPr>
          <p:cNvPicPr>
            <a:picLocks noChangeAspect="1"/>
          </p:cNvPicPr>
          <p:nvPr/>
        </p:nvPicPr>
        <p:blipFill>
          <a:blip r:embed="rId2"/>
          <a:stretch>
            <a:fillRect/>
          </a:stretch>
        </p:blipFill>
        <p:spPr>
          <a:xfrm>
            <a:off x="869577" y="1888864"/>
            <a:ext cx="4607111" cy="4514625"/>
          </a:xfrm>
          <a:prstGeom prst="rect">
            <a:avLst/>
          </a:prstGeom>
        </p:spPr>
      </p:pic>
      <p:pic>
        <p:nvPicPr>
          <p:cNvPr id="2" name="Resim 4">
            <a:extLst>
              <a:ext uri="{FF2B5EF4-FFF2-40B4-BE49-F238E27FC236}">
                <a16:creationId xmlns:a16="http://schemas.microsoft.com/office/drawing/2014/main" id="{4FCE328D-4434-C194-AC4A-F0FB233AC8D0}"/>
              </a:ext>
            </a:extLst>
          </p:cNvPr>
          <p:cNvPicPr>
            <a:picLocks noChangeAspect="1"/>
          </p:cNvPicPr>
          <p:nvPr/>
        </p:nvPicPr>
        <p:blipFill>
          <a:blip r:embed="rId3"/>
          <a:stretch>
            <a:fillRect/>
          </a:stretch>
        </p:blipFill>
        <p:spPr>
          <a:xfrm>
            <a:off x="6102724" y="2046651"/>
            <a:ext cx="5604722" cy="4344727"/>
          </a:xfrm>
          <a:prstGeom prst="rect">
            <a:avLst/>
          </a:prstGeom>
        </p:spPr>
      </p:pic>
    </p:spTree>
    <p:extLst>
      <p:ext uri="{BB962C8B-B14F-4D97-AF65-F5344CB8AC3E}">
        <p14:creationId xmlns:p14="http://schemas.microsoft.com/office/powerpoint/2010/main" val="2789849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441512"/>
            <a:ext cx="9875520" cy="661008"/>
          </a:xfrm>
        </p:spPr>
        <p:txBody>
          <a:bodyPr/>
          <a:lstStyle/>
          <a:p>
            <a:pPr algn="ctr"/>
            <a:r>
              <a:rPr lang="tr-TR" sz="3200" b="1">
                <a:latin typeface="Times New Roman"/>
                <a:cs typeface="Times New Roman"/>
              </a:rPr>
              <a:t> Pazar Sepeti Uygulamaları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193957"/>
            <a:ext cx="9872871" cy="4577072"/>
          </a:xfrm>
        </p:spPr>
        <p:txBody>
          <a:bodyPr vert="horz" lIns="91440" tIns="45720" rIns="91440" bIns="45720" rtlCol="0" anchor="t">
            <a:normAutofit/>
          </a:bodyPr>
          <a:lstStyle/>
          <a:p>
            <a:r>
              <a:rPr lang="tr-TR" sz="2000" b="1" u="sng">
                <a:latin typeface="Times New Roman"/>
                <a:ea typeface="+mn-lt"/>
                <a:cs typeface="+mn-lt"/>
              </a:rPr>
              <a:t>Çapraz Satış Yapılması(Cross-</a:t>
            </a:r>
            <a:r>
              <a:rPr lang="tr-TR" sz="2000" b="1" u="sng" err="1">
                <a:latin typeface="Times New Roman"/>
                <a:ea typeface="+mn-lt"/>
                <a:cs typeface="+mn-lt"/>
              </a:rPr>
              <a:t>Sell</a:t>
            </a:r>
            <a:r>
              <a:rPr lang="tr-TR" sz="2000" b="1" u="sng">
                <a:latin typeface="Times New Roman"/>
                <a:ea typeface="+mn-lt"/>
                <a:cs typeface="+mn-lt"/>
              </a:rPr>
              <a:t>): </a:t>
            </a:r>
            <a:r>
              <a:rPr lang="tr-TR" sz="2000">
                <a:latin typeface="Times New Roman"/>
                <a:ea typeface="+mn-lt"/>
                <a:cs typeface="+mn-lt"/>
              </a:rPr>
              <a:t>Bir ürünü satarken, bu ürünü tamamlayacak bir yan ürünü, ürünle beraber tüketiciye sunarak, tüketicinin birden fazla ürünü satın almaya yönlendirecek satış yöntemidir. Tüketicinin, “Sepet” sayfası üzerinde de kullanıcının sepete eklediği ürünle ilgili olabilecek alternatif ürünleri listelenmesi bir çapraz satış örneğidir.</a:t>
            </a:r>
          </a:p>
          <a:p>
            <a:endParaRPr lang="tr-TR" sz="2000">
              <a:latin typeface="Times New Roman"/>
            </a:endParaRPr>
          </a:p>
        </p:txBody>
      </p:sp>
      <p:pic>
        <p:nvPicPr>
          <p:cNvPr id="4" name="Resim 4" descr="metin içeren bir resim&#10;&#10;Açıklama otomatik olarak oluşturuldu">
            <a:extLst>
              <a:ext uri="{FF2B5EF4-FFF2-40B4-BE49-F238E27FC236}">
                <a16:creationId xmlns:a16="http://schemas.microsoft.com/office/drawing/2014/main" id="{3A8C25B7-432F-9978-6188-3533685C7543}"/>
              </a:ext>
            </a:extLst>
          </p:cNvPr>
          <p:cNvPicPr>
            <a:picLocks noChangeAspect="1"/>
          </p:cNvPicPr>
          <p:nvPr/>
        </p:nvPicPr>
        <p:blipFill>
          <a:blip r:embed="rId2"/>
          <a:stretch>
            <a:fillRect/>
          </a:stretch>
        </p:blipFill>
        <p:spPr>
          <a:xfrm>
            <a:off x="690283" y="2395773"/>
            <a:ext cx="5253318" cy="3949041"/>
          </a:xfrm>
          <a:prstGeom prst="rect">
            <a:avLst/>
          </a:prstGeom>
        </p:spPr>
      </p:pic>
      <p:pic>
        <p:nvPicPr>
          <p:cNvPr id="5" name="Resim 5">
            <a:extLst>
              <a:ext uri="{FF2B5EF4-FFF2-40B4-BE49-F238E27FC236}">
                <a16:creationId xmlns:a16="http://schemas.microsoft.com/office/drawing/2014/main" id="{2B93C699-B110-26C5-0AE8-80EFB9372B0E}"/>
              </a:ext>
            </a:extLst>
          </p:cNvPr>
          <p:cNvPicPr>
            <a:picLocks noChangeAspect="1"/>
          </p:cNvPicPr>
          <p:nvPr/>
        </p:nvPicPr>
        <p:blipFill>
          <a:blip r:embed="rId3"/>
          <a:stretch>
            <a:fillRect/>
          </a:stretch>
        </p:blipFill>
        <p:spPr>
          <a:xfrm>
            <a:off x="6091516" y="2399253"/>
            <a:ext cx="5342966" cy="3852435"/>
          </a:xfrm>
          <a:prstGeom prst="rect">
            <a:avLst/>
          </a:prstGeom>
        </p:spPr>
      </p:pic>
    </p:spTree>
    <p:extLst>
      <p:ext uri="{BB962C8B-B14F-4D97-AF65-F5344CB8AC3E}">
        <p14:creationId xmlns:p14="http://schemas.microsoft.com/office/powerpoint/2010/main" val="2910723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471741" y="779929"/>
            <a:ext cx="5133738" cy="4038600"/>
          </a:xfrm>
        </p:spPr>
        <p:txBody>
          <a:bodyPr vert="horz" lIns="91440" tIns="45720" rIns="91440" bIns="45720" rtlCol="0" anchor="t">
            <a:normAutofit/>
          </a:bodyPr>
          <a:lstStyle/>
          <a:p>
            <a:r>
              <a:rPr lang="tr-TR" b="1" u="sng">
                <a:latin typeface="Times New Roman"/>
                <a:ea typeface="+mn-lt"/>
                <a:cs typeface="+mn-lt"/>
              </a:rPr>
              <a:t>Mağaza Düzen</a:t>
            </a:r>
            <a:r>
              <a:rPr lang="tr-TR" b="1" u="sng" noProof="1">
                <a:latin typeface="Times New Roman"/>
                <a:ea typeface="+mn-lt"/>
                <a:cs typeface="+mn-lt"/>
              </a:rPr>
              <a:t>i(Store Layout):</a:t>
            </a:r>
            <a:r>
              <a:rPr lang="tr-TR" b="1" u="sng">
                <a:latin typeface="Times New Roman"/>
                <a:ea typeface="+mn-lt"/>
                <a:cs typeface="+mn-lt"/>
              </a:rPr>
              <a:t> </a:t>
            </a:r>
            <a:r>
              <a:rPr lang="tr-TR" sz="2000">
                <a:latin typeface="Times New Roman"/>
                <a:ea typeface="+mn-lt"/>
                <a:cs typeface="+mn-lt"/>
              </a:rPr>
              <a:t>Satışları ve geliri artırmak için mağazadaki ürünler pazar sepeti analizine göre düzenlenebilir. </a:t>
            </a:r>
            <a:endParaRPr lang="tr-TR" sz="2000"/>
          </a:p>
          <a:p>
            <a:r>
              <a:rPr lang="tr-TR" sz="2000">
                <a:latin typeface="Times New Roman"/>
                <a:ea typeface="+mn-lt"/>
                <a:cs typeface="+mn-lt"/>
              </a:rPr>
              <a:t>Pazar sepeti analizine göre ürünler müşterinin dikkatini çekecek ve diğer ürünü satın alma kararına yardımcı olacak şekilde sıralanabilir veya yerleştirilebilir. </a:t>
            </a:r>
            <a:endParaRPr lang="tr-TR" sz="2000">
              <a:latin typeface="Times New Roman"/>
            </a:endParaRPr>
          </a:p>
          <a:p>
            <a:r>
              <a:rPr lang="tr-TR" sz="2000">
                <a:latin typeface="Times New Roman"/>
                <a:ea typeface="+mn-lt"/>
                <a:cs typeface="+mn-lt"/>
              </a:rPr>
              <a:t>Pazar sepeti analizi, satışların artmasıyla sonuçlanan ürünleri ve kombinasyonları düzenlemek için bir rehber görevi görür.</a:t>
            </a:r>
          </a:p>
          <a:p>
            <a:endParaRPr lang="tr-TR">
              <a:latin typeface="Times New Roman"/>
              <a:cs typeface="Times New Roman"/>
            </a:endParaRPr>
          </a:p>
          <a:p>
            <a:endParaRPr lang="tr-TR">
              <a:latin typeface="Times New Roman"/>
              <a:cs typeface="Times New Roman"/>
            </a:endParaRPr>
          </a:p>
          <a:p>
            <a:endParaRPr lang="tr-TR">
              <a:latin typeface="Times New Roman"/>
              <a:cs typeface="Times New Roman"/>
            </a:endParaRPr>
          </a:p>
        </p:txBody>
      </p:sp>
      <p:pic>
        <p:nvPicPr>
          <p:cNvPr id="4" name="Resim 19">
            <a:extLst>
              <a:ext uri="{FF2B5EF4-FFF2-40B4-BE49-F238E27FC236}">
                <a16:creationId xmlns:a16="http://schemas.microsoft.com/office/drawing/2014/main" id="{DD586294-241B-C6A6-5C58-BB854679211B}"/>
              </a:ext>
            </a:extLst>
          </p:cNvPr>
          <p:cNvPicPr>
            <a:picLocks noChangeAspect="1"/>
          </p:cNvPicPr>
          <p:nvPr/>
        </p:nvPicPr>
        <p:blipFill>
          <a:blip r:embed="rId2"/>
          <a:stretch>
            <a:fillRect/>
          </a:stretch>
        </p:blipFill>
        <p:spPr>
          <a:xfrm>
            <a:off x="5794448" y="639732"/>
            <a:ext cx="5880854" cy="5578853"/>
          </a:xfrm>
          <a:prstGeom prst="rect">
            <a:avLst/>
          </a:prstGeom>
        </p:spPr>
      </p:pic>
    </p:spTree>
    <p:extLst>
      <p:ext uri="{BB962C8B-B14F-4D97-AF65-F5344CB8AC3E}">
        <p14:creationId xmlns:p14="http://schemas.microsoft.com/office/powerpoint/2010/main" val="1424521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428AE3-C1A5-0F01-4744-184120871FE0}"/>
              </a:ext>
            </a:extLst>
          </p:cNvPr>
          <p:cNvSpPr>
            <a:spLocks noGrp="1"/>
          </p:cNvSpPr>
          <p:nvPr>
            <p:ph type="title"/>
          </p:nvPr>
        </p:nvSpPr>
        <p:spPr>
          <a:xfrm>
            <a:off x="1085937" y="402637"/>
            <a:ext cx="9885546" cy="1145808"/>
          </a:xfrm>
        </p:spPr>
        <p:txBody>
          <a:bodyPr>
            <a:normAutofit/>
          </a:bodyPr>
          <a:lstStyle/>
          <a:p>
            <a:pPr algn="ctr"/>
            <a:r>
              <a:rPr lang="tr-TR" sz="3200" b="1">
                <a:latin typeface="Times New Roman"/>
                <a:cs typeface="Times New Roman"/>
              </a:rPr>
              <a:t>DENETİMLİ</a:t>
            </a:r>
            <a:r>
              <a:rPr lang="tr-TR" sz="4000" b="1">
                <a:latin typeface="Times New Roman"/>
                <a:cs typeface="Times New Roman"/>
              </a:rPr>
              <a:t> </a:t>
            </a:r>
            <a:r>
              <a:rPr lang="tr-TR" sz="3200" b="1">
                <a:latin typeface="Times New Roman"/>
                <a:cs typeface="Times New Roman"/>
              </a:rPr>
              <a:t>ÖĞRENME</a:t>
            </a:r>
            <a:endParaRPr lang="tr-TR" sz="3200" b="1"/>
          </a:p>
        </p:txBody>
      </p:sp>
      <p:sp>
        <p:nvSpPr>
          <p:cNvPr id="3" name="İçerik Yer Tutucusu 2">
            <a:extLst>
              <a:ext uri="{FF2B5EF4-FFF2-40B4-BE49-F238E27FC236}">
                <a16:creationId xmlns:a16="http://schemas.microsoft.com/office/drawing/2014/main" id="{FC4BF2C2-49A4-B637-2240-BB5384754F44}"/>
              </a:ext>
            </a:extLst>
          </p:cNvPr>
          <p:cNvSpPr>
            <a:spLocks noGrp="1"/>
          </p:cNvSpPr>
          <p:nvPr>
            <p:ph idx="1"/>
          </p:nvPr>
        </p:nvSpPr>
        <p:spPr>
          <a:xfrm>
            <a:off x="1086556" y="1718734"/>
            <a:ext cx="10089241" cy="4273785"/>
          </a:xfrm>
        </p:spPr>
        <p:txBody>
          <a:bodyPr vert="horz" lIns="91440" tIns="45720" rIns="91440" bIns="45720" rtlCol="0" anchor="t">
            <a:normAutofit/>
          </a:bodyPr>
          <a:lstStyle/>
          <a:p>
            <a:pPr marL="45720" indent="0">
              <a:buNone/>
            </a:pPr>
            <a:r>
              <a:rPr lang="tr-TR" sz="2400">
                <a:ea typeface="+mn-lt"/>
                <a:cs typeface="+mn-lt"/>
              </a:rPr>
              <a:t> Eğitim verilerinden, öngörülemeyen verileri tahmin etmenize yardımcı          olmak için öğrenen bir algoritmadır. Denetimli makine öğrenimi, istenen  sonuçları elde etmek için eğitim veri kümelerini kullanır.</a:t>
            </a:r>
            <a:endParaRPr lang="tr-TR" sz="2400"/>
          </a:p>
        </p:txBody>
      </p:sp>
      <p:pic>
        <p:nvPicPr>
          <p:cNvPr id="4" name="Resim 4">
            <a:extLst>
              <a:ext uri="{FF2B5EF4-FFF2-40B4-BE49-F238E27FC236}">
                <a16:creationId xmlns:a16="http://schemas.microsoft.com/office/drawing/2014/main" id="{B2740E21-3AA6-C2B5-AB6A-34F0BB4A976D}"/>
              </a:ext>
            </a:extLst>
          </p:cNvPr>
          <p:cNvPicPr>
            <a:picLocks noChangeAspect="1"/>
          </p:cNvPicPr>
          <p:nvPr/>
        </p:nvPicPr>
        <p:blipFill>
          <a:blip r:embed="rId2"/>
          <a:stretch>
            <a:fillRect/>
          </a:stretch>
        </p:blipFill>
        <p:spPr>
          <a:xfrm>
            <a:off x="726254" y="2924046"/>
            <a:ext cx="11078160" cy="3587536"/>
          </a:xfrm>
          <a:prstGeom prst="rect">
            <a:avLst/>
          </a:prstGeom>
        </p:spPr>
      </p:pic>
    </p:spTree>
    <p:extLst>
      <p:ext uri="{BB962C8B-B14F-4D97-AF65-F5344CB8AC3E}">
        <p14:creationId xmlns:p14="http://schemas.microsoft.com/office/powerpoint/2010/main" val="36711335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4C282CF-58B9-8166-0057-E18FCF5EB116}"/>
              </a:ext>
            </a:extLst>
          </p:cNvPr>
          <p:cNvSpPr>
            <a:spLocks noGrp="1"/>
          </p:cNvSpPr>
          <p:nvPr>
            <p:ph idx="1"/>
          </p:nvPr>
        </p:nvSpPr>
        <p:spPr>
          <a:xfrm>
            <a:off x="963706" y="835959"/>
            <a:ext cx="4604957" cy="4576482"/>
          </a:xfrm>
        </p:spPr>
        <p:txBody>
          <a:bodyPr vert="horz" lIns="91440" tIns="45720" rIns="91440" bIns="45720" rtlCol="0" anchor="t">
            <a:normAutofit/>
          </a:bodyPr>
          <a:lstStyle/>
          <a:p>
            <a:pPr marL="285750" indent="-285750">
              <a:buFont typeface="Corbel,Sans-Serif" pitchFamily="34" charset="0"/>
            </a:pPr>
            <a:r>
              <a:rPr lang="tr-TR" sz="2000" b="1" u="sng">
                <a:latin typeface="Times New Roman"/>
                <a:ea typeface="+mn-lt"/>
                <a:cs typeface="+mn-lt"/>
              </a:rPr>
              <a:t>Tavsiye</a:t>
            </a:r>
            <a:r>
              <a:rPr lang="tr-TR" sz="2000" b="1" u="sng" noProof="1">
                <a:latin typeface="Times New Roman"/>
                <a:ea typeface="+mn-lt"/>
                <a:cs typeface="+mn-lt"/>
              </a:rPr>
              <a:t> Motorları(Recommendation Engines)</a:t>
            </a:r>
            <a:endParaRPr lang="tr-TR" sz="2000" b="1" noProof="1">
              <a:latin typeface="Times New Roman"/>
              <a:ea typeface="+mn-lt"/>
              <a:cs typeface="+mn-lt"/>
            </a:endParaRPr>
          </a:p>
          <a:p>
            <a:pPr marL="285750" indent="-285750">
              <a:buFont typeface="Corbel,Sans-Serif" pitchFamily="34" charset="0"/>
            </a:pPr>
            <a:r>
              <a:rPr lang="tr-TR" sz="2000" noProof="1">
                <a:latin typeface="Times New Roman"/>
                <a:ea typeface="+mn-lt"/>
                <a:cs typeface="+mn-lt"/>
              </a:rPr>
              <a:t>Paza</a:t>
            </a:r>
            <a:r>
              <a:rPr lang="tr-TR" sz="2000">
                <a:latin typeface="Times New Roman"/>
                <a:ea typeface="+mn-lt"/>
                <a:cs typeface="+mn-lt"/>
              </a:rPr>
              <a:t>r sepeti analizi, tavsiye motorlarını güçlendiren temel ilkedir. </a:t>
            </a:r>
            <a:endParaRPr lang="en-US" sz="2000">
              <a:latin typeface="Times New Roman"/>
              <a:ea typeface="+mn-lt"/>
              <a:cs typeface="+mn-lt"/>
            </a:endParaRPr>
          </a:p>
          <a:p>
            <a:pPr marL="285750" indent="-285750">
              <a:buFont typeface="Corbel,Sans-Serif" pitchFamily="34" charset="0"/>
            </a:pPr>
            <a:r>
              <a:rPr lang="tr-TR" sz="2000">
                <a:latin typeface="Times New Roman"/>
                <a:ea typeface="+mn-lt"/>
                <a:cs typeface="+mn-lt"/>
              </a:rPr>
              <a:t>Tavsiye sistemleri, kullanıcıların deneyimlerini, davranışlarını, tercihlerini ve ilgi alanlarını kullanarak tüm dijital dünyayı keşfetmelerinin birincil yolu haline geliyor. Bilgi yoğunluğunun ve aşırı ürün alışverişinin olduğu bir dünyada, bir tavsiye motoru, şirketlere tüketicilere kişiselleştirilmiş bilgi ve çözümler sunmanın verimli bir yolunu sunar.</a:t>
            </a:r>
            <a:r>
              <a:rPr lang="tr-TR" sz="2000">
                <a:ea typeface="+mn-lt"/>
                <a:cs typeface="+mn-lt"/>
              </a:rPr>
              <a:t> </a:t>
            </a:r>
            <a:endParaRPr lang="en-US" sz="2000">
              <a:latin typeface="Times New Roman"/>
              <a:ea typeface="+mn-lt"/>
              <a:cs typeface="+mn-lt"/>
            </a:endParaRPr>
          </a:p>
          <a:p>
            <a:pPr marL="285750" indent="-285750">
              <a:buFont typeface="Corbel,Sans-Serif" pitchFamily="34" charset="0"/>
            </a:pPr>
            <a:endParaRPr lang="tr-TR" b="1">
              <a:ea typeface="+mn-lt"/>
              <a:cs typeface="+mn-lt"/>
            </a:endParaRPr>
          </a:p>
          <a:p>
            <a:endParaRPr lang="tr-TR"/>
          </a:p>
        </p:txBody>
      </p:sp>
      <p:pic>
        <p:nvPicPr>
          <p:cNvPr id="5" name="Resim 5">
            <a:extLst>
              <a:ext uri="{FF2B5EF4-FFF2-40B4-BE49-F238E27FC236}">
                <a16:creationId xmlns:a16="http://schemas.microsoft.com/office/drawing/2014/main" id="{F50A0096-8372-F709-064E-9A141821C30D}"/>
              </a:ext>
            </a:extLst>
          </p:cNvPr>
          <p:cNvPicPr>
            <a:picLocks noChangeAspect="1"/>
          </p:cNvPicPr>
          <p:nvPr/>
        </p:nvPicPr>
        <p:blipFill>
          <a:blip r:embed="rId2"/>
          <a:stretch>
            <a:fillRect/>
          </a:stretch>
        </p:blipFill>
        <p:spPr>
          <a:xfrm>
            <a:off x="6046695" y="663421"/>
            <a:ext cx="5477433" cy="4914833"/>
          </a:xfrm>
          <a:prstGeom prst="rect">
            <a:avLst/>
          </a:prstGeom>
        </p:spPr>
      </p:pic>
    </p:spTree>
    <p:extLst>
      <p:ext uri="{BB962C8B-B14F-4D97-AF65-F5344CB8AC3E}">
        <p14:creationId xmlns:p14="http://schemas.microsoft.com/office/powerpoint/2010/main" val="3550049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5425557C-9E80-E59D-D4B5-49BF83725F12}"/>
              </a:ext>
            </a:extLst>
          </p:cNvPr>
          <p:cNvSpPr>
            <a:spLocks noGrp="1"/>
          </p:cNvSpPr>
          <p:nvPr>
            <p:ph idx="1"/>
          </p:nvPr>
        </p:nvSpPr>
        <p:spPr>
          <a:xfrm>
            <a:off x="952500" y="623047"/>
            <a:ext cx="4393195" cy="4935070"/>
          </a:xfrm>
        </p:spPr>
        <p:txBody>
          <a:bodyPr vert="horz" lIns="91440" tIns="45720" rIns="91440" bIns="45720" rtlCol="0" anchor="t">
            <a:normAutofit fontScale="92500" lnSpcReduction="10000"/>
          </a:bodyPr>
          <a:lstStyle/>
          <a:p>
            <a:r>
              <a:rPr lang="tr-TR" sz="2000" b="1" u="sng">
                <a:latin typeface="Times New Roman"/>
                <a:ea typeface="+mn-lt"/>
                <a:cs typeface="+mn-lt"/>
              </a:rPr>
              <a:t>Fiyat</a:t>
            </a:r>
            <a:r>
              <a:rPr lang="tr-TR" sz="2000" b="1" u="sng" noProof="1">
                <a:latin typeface="Times New Roman"/>
                <a:ea typeface="+mn-lt"/>
                <a:cs typeface="+mn-lt"/>
              </a:rPr>
              <a:t>landırma Faktörü ve Satış Stokları(Pricing Factor and Sales Inventory):</a:t>
            </a:r>
            <a:r>
              <a:rPr lang="tr-TR" sz="2000" b="1" noProof="1">
                <a:latin typeface="Times New Roman"/>
                <a:ea typeface="+mn-lt"/>
                <a:cs typeface="+mn-lt"/>
              </a:rPr>
              <a:t> </a:t>
            </a:r>
            <a:endParaRPr lang="tr-TR" sz="2000" noProof="1">
              <a:latin typeface="Times New Roman"/>
              <a:ea typeface="+mn-lt"/>
              <a:cs typeface="+mn-lt"/>
            </a:endParaRPr>
          </a:p>
          <a:p>
            <a:r>
              <a:rPr lang="tr" sz="2000">
                <a:latin typeface="Times New Roman"/>
                <a:ea typeface="+mn-lt"/>
                <a:cs typeface="+mn-lt"/>
              </a:rPr>
              <a:t>Stok bazlı fiyatlandırma, fiyatların stok seviyelerine veya tahminlere göre ayarlandığı bir dinamik fiyatlandırma şeklidir. Bir ürünün fiyatını mevsimsellik, haftanın günü, rakip şirket fiyatları vb. dahil olmak üzere birçok faktör belirlerken, belirli bir ürünün elinizde bulunan gerçek miktarı, fiyatları hesaplarken son derece önemlidir. </a:t>
            </a:r>
            <a:endParaRPr lang="tr-TR" sz="2000">
              <a:latin typeface="Times New Roman"/>
              <a:ea typeface="+mn-lt"/>
              <a:cs typeface="+mn-lt"/>
            </a:endParaRPr>
          </a:p>
          <a:p>
            <a:r>
              <a:rPr lang="tr" sz="2000">
                <a:latin typeface="Times New Roman"/>
                <a:ea typeface="+mn-lt"/>
                <a:cs typeface="+mn-lt"/>
              </a:rPr>
              <a:t>Örnek olarak belirli yaş grubundaki annelerin süt tozu aldıklarında, aynı zamanda bebek bezi satın aldıklarını varsayarsak bu, perakendecilerin fiyatları belirlemesine ve ayrıca satış hacmini korumasına yardımcı olur.</a:t>
            </a:r>
            <a:r>
              <a:rPr lang="tr-TR" sz="2000" b="1">
                <a:latin typeface="Times New Roman"/>
                <a:ea typeface="+mn-lt"/>
                <a:cs typeface="+mn-lt"/>
              </a:rPr>
              <a:t>   </a:t>
            </a:r>
            <a:endParaRPr lang="tr-TR" sz="2000">
              <a:latin typeface="Times New Roman"/>
              <a:ea typeface="+mn-lt"/>
              <a:cs typeface="+mn-lt"/>
            </a:endParaRPr>
          </a:p>
        </p:txBody>
      </p:sp>
      <p:pic>
        <p:nvPicPr>
          <p:cNvPr id="4" name="Resim 4">
            <a:extLst>
              <a:ext uri="{FF2B5EF4-FFF2-40B4-BE49-F238E27FC236}">
                <a16:creationId xmlns:a16="http://schemas.microsoft.com/office/drawing/2014/main" id="{B2D89675-4C88-C7D1-7464-6B924606A622}"/>
              </a:ext>
            </a:extLst>
          </p:cNvPr>
          <p:cNvPicPr>
            <a:picLocks noChangeAspect="1"/>
          </p:cNvPicPr>
          <p:nvPr/>
        </p:nvPicPr>
        <p:blipFill>
          <a:blip r:embed="rId2"/>
          <a:stretch>
            <a:fillRect/>
          </a:stretch>
        </p:blipFill>
        <p:spPr>
          <a:xfrm>
            <a:off x="5340723" y="979631"/>
            <a:ext cx="6429935" cy="4293621"/>
          </a:xfrm>
          <a:prstGeom prst="rect">
            <a:avLst/>
          </a:prstGeom>
        </p:spPr>
      </p:pic>
    </p:spTree>
    <p:extLst>
      <p:ext uri="{BB962C8B-B14F-4D97-AF65-F5344CB8AC3E}">
        <p14:creationId xmlns:p14="http://schemas.microsoft.com/office/powerpoint/2010/main" val="19570466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1C54CD8-F5BA-D94C-9A7D-D76776A244A0}"/>
              </a:ext>
            </a:extLst>
          </p:cNvPr>
          <p:cNvSpPr>
            <a:spLocks noGrp="1"/>
          </p:cNvSpPr>
          <p:nvPr>
            <p:ph type="title"/>
          </p:nvPr>
        </p:nvSpPr>
        <p:spPr>
          <a:xfrm>
            <a:off x="840154" y="668215"/>
            <a:ext cx="9875520" cy="627978"/>
          </a:xfrm>
        </p:spPr>
        <p:txBody>
          <a:bodyPr>
            <a:normAutofit/>
          </a:bodyPr>
          <a:lstStyle/>
          <a:p>
            <a:pPr algn="ctr"/>
            <a:r>
              <a:rPr lang="tr-TR" sz="3200" b="1">
                <a:latin typeface="Times New Roman"/>
                <a:ea typeface="+mj-lt"/>
                <a:cs typeface="+mj-lt"/>
              </a:rPr>
              <a:t>Apriori Algoritması kullanarak Pazar Sepeti Analizi</a:t>
            </a:r>
            <a:endParaRPr lang="tr-TR" sz="3200">
              <a:latin typeface="Times New Roman"/>
              <a:cs typeface="Times New Roman"/>
            </a:endParaRPr>
          </a:p>
        </p:txBody>
      </p:sp>
      <p:sp>
        <p:nvSpPr>
          <p:cNvPr id="3" name="İçerik Yer Tutucusu 2">
            <a:extLst>
              <a:ext uri="{FF2B5EF4-FFF2-40B4-BE49-F238E27FC236}">
                <a16:creationId xmlns:a16="http://schemas.microsoft.com/office/drawing/2014/main" id="{FAA33A85-5466-4246-30F4-961CFC34D621}"/>
              </a:ext>
            </a:extLst>
          </p:cNvPr>
          <p:cNvSpPr>
            <a:spLocks noGrp="1"/>
          </p:cNvSpPr>
          <p:nvPr>
            <p:ph idx="1"/>
          </p:nvPr>
        </p:nvSpPr>
        <p:spPr>
          <a:xfrm>
            <a:off x="1143001" y="1452282"/>
            <a:ext cx="9872871" cy="4946276"/>
          </a:xfrm>
        </p:spPr>
        <p:txBody>
          <a:bodyPr vert="horz" lIns="91440" tIns="45720" rIns="91440" bIns="45720" rtlCol="0" anchor="t">
            <a:normAutofit/>
          </a:bodyPr>
          <a:lstStyle/>
          <a:p>
            <a:r>
              <a:rPr lang="tr-TR" sz="2000">
                <a:latin typeface="Times New Roman"/>
                <a:ea typeface="+mn-lt"/>
                <a:cs typeface="+mn-lt"/>
              </a:rPr>
              <a:t>Apriori algoritması, nesneler arasındaki pazar sepeti analizini hesaplamak için kullanılan algoritmayı ifade eder. </a:t>
            </a:r>
            <a:endParaRPr lang="tr-TR">
              <a:latin typeface="Corbel" panose="020B0503020204020204"/>
              <a:ea typeface="+mn-lt"/>
              <a:cs typeface="+mn-lt"/>
            </a:endParaRPr>
          </a:p>
          <a:p>
            <a:r>
              <a:rPr lang="tr-TR" sz="2000">
                <a:latin typeface="Times New Roman"/>
              </a:rPr>
              <a:t>Apriori algoritmasını hesaplamak için üç kavram vardır:</a:t>
            </a:r>
            <a:endParaRPr lang="tr-TR" sz="2000">
              <a:latin typeface="Times New Roman"/>
              <a:cs typeface="Times New Roman"/>
            </a:endParaRPr>
          </a:p>
          <a:p>
            <a:pPr marL="45720" indent="0">
              <a:buNone/>
            </a:pPr>
            <a:r>
              <a:rPr lang="tr-TR" sz="2000" b="1" noProof="1">
                <a:latin typeface="Times New Roman"/>
                <a:cs typeface="Times New Roman"/>
              </a:rPr>
              <a:t>1- Support:</a:t>
            </a:r>
            <a:r>
              <a:rPr lang="tr-TR" sz="2000" noProof="1">
                <a:latin typeface="Times New Roman"/>
                <a:cs typeface="Times New Roman"/>
              </a:rPr>
              <a:t> X ve Y ürünlerinin birlikte satın alınması olasılığını belirtir. </a:t>
            </a:r>
          </a:p>
          <a:p>
            <a:pPr marL="45720" indent="0">
              <a:buNone/>
            </a:pPr>
            <a:r>
              <a:rPr lang="tr-TR" sz="2000" noProof="1">
                <a:latin typeface="Times New Roman"/>
                <a:cs typeface="Times New Roman"/>
              </a:rPr>
              <a:t>Support(X, Y) = frequency(X, Y) / N</a:t>
            </a:r>
          </a:p>
          <a:p>
            <a:pPr marL="45720" indent="0">
              <a:buNone/>
            </a:pPr>
            <a:r>
              <a:rPr lang="tr-TR" sz="2000" b="1" noProof="1">
                <a:latin typeface="Times New Roman"/>
                <a:cs typeface="Times New Roman"/>
              </a:rPr>
              <a:t>2 – Confidence:</a:t>
            </a:r>
            <a:r>
              <a:rPr lang="tr-TR" sz="2000" noProof="1">
                <a:latin typeface="Times New Roman"/>
                <a:cs typeface="Times New Roman"/>
              </a:rPr>
              <a:t> X ürününü alanların Y ürününü alma olasılığını belirtir.</a:t>
            </a:r>
          </a:p>
          <a:p>
            <a:pPr marL="45720" indent="0">
              <a:buNone/>
            </a:pPr>
            <a:r>
              <a:rPr lang="tr-TR" sz="2000" noProof="1">
                <a:latin typeface="Times New Roman"/>
                <a:cs typeface="Times New Roman"/>
              </a:rPr>
              <a:t>Confidence(X, Y) = frequency(X, Y) / frequency(X)</a:t>
            </a:r>
          </a:p>
          <a:p>
            <a:pPr marL="45720" indent="0">
              <a:buNone/>
            </a:pPr>
            <a:r>
              <a:rPr lang="tr-TR" sz="2000" b="1" noProof="1">
                <a:latin typeface="Times New Roman"/>
                <a:cs typeface="Times New Roman"/>
              </a:rPr>
              <a:t>3 – Lift:</a:t>
            </a:r>
            <a:r>
              <a:rPr lang="tr-TR" sz="2000" noProof="1">
                <a:latin typeface="Times New Roman"/>
                <a:cs typeface="Times New Roman"/>
              </a:rPr>
              <a:t> </a:t>
            </a:r>
            <a:r>
              <a:rPr lang="tr-TR" sz="2000" noProof="1">
                <a:latin typeface="Times New Roman"/>
                <a:ea typeface="+mn-lt"/>
                <a:cs typeface="+mn-lt"/>
              </a:rPr>
              <a:t>X’in satın alınması durumunda Y’nin satın alınmasının kaç kat artacağını belirtir.</a:t>
            </a:r>
            <a:endParaRPr lang="tr-TR" sz="2000" noProof="1">
              <a:latin typeface="Times New Roman"/>
              <a:cs typeface="Times New Roman"/>
            </a:endParaRPr>
          </a:p>
          <a:p>
            <a:pPr marL="45720" indent="0">
              <a:buNone/>
            </a:pPr>
            <a:r>
              <a:rPr lang="tr-TR" sz="2000" noProof="1">
                <a:latin typeface="Times New Roman"/>
                <a:cs typeface="Times New Roman"/>
              </a:rPr>
              <a:t>Lift(X, Y) = Confidence(X, Y) / (Support(X))</a:t>
            </a:r>
          </a:p>
          <a:p>
            <a:pPr marL="45720" indent="0">
              <a:buNone/>
            </a:pPr>
            <a:endParaRPr lang="tr-TR" sz="2000">
              <a:latin typeface="Times New Roman"/>
              <a:cs typeface="Times New Roman"/>
            </a:endParaRPr>
          </a:p>
        </p:txBody>
      </p:sp>
    </p:spTree>
    <p:extLst>
      <p:ext uri="{BB962C8B-B14F-4D97-AF65-F5344CB8AC3E}">
        <p14:creationId xmlns:p14="http://schemas.microsoft.com/office/powerpoint/2010/main" val="2104486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9F5A0B6-5C28-6944-097C-0AC03883B406}"/>
              </a:ext>
            </a:extLst>
          </p:cNvPr>
          <p:cNvSpPr>
            <a:spLocks noGrp="1"/>
          </p:cNvSpPr>
          <p:nvPr>
            <p:ph idx="1"/>
          </p:nvPr>
        </p:nvSpPr>
        <p:spPr>
          <a:xfrm>
            <a:off x="616324" y="656665"/>
            <a:ext cx="10399547" cy="5439335"/>
          </a:xfrm>
        </p:spPr>
        <p:txBody>
          <a:bodyPr vert="horz" lIns="91440" tIns="45720" rIns="91440" bIns="45720" rtlCol="0" anchor="t">
            <a:normAutofit/>
          </a:bodyPr>
          <a:lstStyle/>
          <a:p>
            <a:endParaRPr lang="tr-TR"/>
          </a:p>
          <a:p>
            <a:endParaRPr lang="tr-TR"/>
          </a:p>
          <a:p>
            <a:endParaRPr lang="tr-TR"/>
          </a:p>
          <a:p>
            <a:endParaRPr lang="tr-TR"/>
          </a:p>
          <a:p>
            <a:endParaRPr lang="tr-TR"/>
          </a:p>
          <a:p>
            <a:endParaRPr lang="tr-TR"/>
          </a:p>
          <a:p>
            <a:endParaRPr lang="tr-TR"/>
          </a:p>
          <a:p>
            <a:pPr marL="45720" indent="0">
              <a:buNone/>
            </a:pPr>
            <a:r>
              <a:rPr lang="tr-TR" sz="2000">
                <a:latin typeface="Times New Roman"/>
                <a:ea typeface="+mn-lt"/>
                <a:cs typeface="+mn-lt"/>
              </a:rPr>
              <a:t>lift  &lt; 1 :  ürünlerin satışı birbirini negatif olarak etkiler.</a:t>
            </a:r>
            <a:endParaRPr lang="en-US" sz="2000">
              <a:latin typeface="Times New Roman"/>
              <a:ea typeface="+mn-lt"/>
              <a:cs typeface="+mn-lt"/>
            </a:endParaRPr>
          </a:p>
          <a:p>
            <a:pPr marL="45720" indent="0">
              <a:buNone/>
            </a:pPr>
            <a:r>
              <a:rPr lang="tr-TR" sz="2000">
                <a:latin typeface="Times New Roman"/>
                <a:ea typeface="+mn-lt"/>
                <a:cs typeface="+mn-lt"/>
              </a:rPr>
              <a:t>lift = 1 : ürünler birbirine bağımlı değildir.</a:t>
            </a:r>
            <a:endParaRPr lang="tr-TR">
              <a:latin typeface="Times New Roman"/>
              <a:ea typeface="+mn-lt"/>
              <a:cs typeface="+mn-lt"/>
            </a:endParaRPr>
          </a:p>
          <a:p>
            <a:pPr marL="45720" indent="0">
              <a:buNone/>
            </a:pPr>
            <a:r>
              <a:rPr lang="tr-TR" sz="2000">
                <a:latin typeface="Times New Roman"/>
                <a:ea typeface="+mn-lt"/>
                <a:cs typeface="+mn-lt"/>
              </a:rPr>
              <a:t>lift &gt; 1 : ürünler arasında pozitif ilişki vardır. </a:t>
            </a:r>
            <a:endParaRPr lang="tr-TR">
              <a:latin typeface="Times New Roman"/>
              <a:ea typeface="+mn-lt"/>
              <a:cs typeface="+mn-lt"/>
            </a:endParaRPr>
          </a:p>
          <a:p>
            <a:pPr marL="45720" indent="0">
              <a:buNone/>
            </a:pPr>
            <a:r>
              <a:rPr lang="tr-TR" sz="2000">
                <a:latin typeface="Times New Roman"/>
              </a:rPr>
              <a:t>*** Yukarıdaki örnekte lift değeri 1 olduğu için ekmek ve süt ürünleri arasında bir ilişki yoktur.</a:t>
            </a:r>
          </a:p>
          <a:p>
            <a:endParaRPr lang="tr-TR"/>
          </a:p>
          <a:p>
            <a:endParaRPr lang="tr-TR"/>
          </a:p>
          <a:p>
            <a:endParaRPr lang="tr-TR"/>
          </a:p>
          <a:p>
            <a:endParaRPr lang="tr-TR"/>
          </a:p>
        </p:txBody>
      </p:sp>
      <p:pic>
        <p:nvPicPr>
          <p:cNvPr id="5" name="Resim 5">
            <a:extLst>
              <a:ext uri="{FF2B5EF4-FFF2-40B4-BE49-F238E27FC236}">
                <a16:creationId xmlns:a16="http://schemas.microsoft.com/office/drawing/2014/main" id="{02CAC487-6AA1-578F-B4F2-8A60609A2D7D}"/>
              </a:ext>
            </a:extLst>
          </p:cNvPr>
          <p:cNvPicPr>
            <a:picLocks noChangeAspect="1"/>
          </p:cNvPicPr>
          <p:nvPr/>
        </p:nvPicPr>
        <p:blipFill>
          <a:blip r:embed="rId2"/>
          <a:stretch>
            <a:fillRect/>
          </a:stretch>
        </p:blipFill>
        <p:spPr>
          <a:xfrm>
            <a:off x="679077" y="408150"/>
            <a:ext cx="10027021" cy="3598817"/>
          </a:xfrm>
          <a:prstGeom prst="rect">
            <a:avLst/>
          </a:prstGeom>
        </p:spPr>
      </p:pic>
    </p:spTree>
    <p:extLst>
      <p:ext uri="{BB962C8B-B14F-4D97-AF65-F5344CB8AC3E}">
        <p14:creationId xmlns:p14="http://schemas.microsoft.com/office/powerpoint/2010/main" val="360762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çerik Yer Tutucusu 6">
            <a:extLst>
              <a:ext uri="{FF2B5EF4-FFF2-40B4-BE49-F238E27FC236}">
                <a16:creationId xmlns:a16="http://schemas.microsoft.com/office/drawing/2014/main" id="{EDDCFD54-174E-3E5F-48D7-6197483BEA46}"/>
              </a:ext>
            </a:extLst>
          </p:cNvPr>
          <p:cNvSpPr>
            <a:spLocks noGrp="1"/>
          </p:cNvSpPr>
          <p:nvPr>
            <p:ph idx="1"/>
          </p:nvPr>
        </p:nvSpPr>
        <p:spPr>
          <a:xfrm>
            <a:off x="1165411" y="533400"/>
            <a:ext cx="9872871" cy="5786717"/>
          </a:xfrm>
        </p:spPr>
        <p:txBody>
          <a:bodyPr vert="horz" lIns="91440" tIns="45720" rIns="91440" bIns="45720" rtlCol="0" anchor="t">
            <a:normAutofit/>
          </a:bodyPr>
          <a:lstStyle/>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r>
              <a:rPr lang="tr-TR" sz="2000">
                <a:latin typeface="Times New Roman"/>
                <a:cs typeface="Times New Roman"/>
              </a:rPr>
              <a:t>*</a:t>
            </a:r>
            <a:r>
              <a:rPr lang="tr-TR" sz="2000" noProof="1">
                <a:latin typeface="Times New Roman"/>
                <a:cs typeface="Times New Roman"/>
              </a:rPr>
              <a:t>Fromage blanc &gt;&gt; peynir türü, honey &gt;&gt; bal</a:t>
            </a:r>
            <a:endParaRPr lang="tr-TR" noProof="1"/>
          </a:p>
          <a:p>
            <a:r>
              <a:rPr lang="tr-TR" sz="2000" noProof="1">
                <a:latin typeface="Times New Roman"/>
                <a:cs typeface="Times New Roman"/>
              </a:rPr>
              <a:t>Support(fromage blanc, honey) = 0.0033  Confidence(fromage blanc, honey) = 0.245,  Lift(fromage blanc, honey) = 5.164</a:t>
            </a:r>
            <a:endParaRPr lang="tr-TR" noProof="1"/>
          </a:p>
          <a:p>
            <a:r>
              <a:rPr lang="tr-TR" sz="2000">
                <a:latin typeface="Times New Roman"/>
                <a:cs typeface="Times New Roman"/>
              </a:rPr>
              <a:t>Yapılan 1000 alışverişin yaklaşık %3' ünde peynir ve bal birlikte alınmıştır. Peynir alanların yaklaşık %25' i bal da almıştır. Peynirin satılması balın satılmasını  5 kat daha artırmıştır. </a:t>
            </a:r>
          </a:p>
          <a:p>
            <a:pPr marL="45720" indent="0">
              <a:buNone/>
            </a:pPr>
            <a:endParaRPr lang="tr-TR" sz="2000">
              <a:latin typeface="Times New Roman"/>
              <a:cs typeface="Times New Roman"/>
            </a:endParaRPr>
          </a:p>
        </p:txBody>
      </p:sp>
      <p:pic>
        <p:nvPicPr>
          <p:cNvPr id="9" name="Resim 9" descr="tablo içeren bir resim&#10;&#10;Açıklama otomatik olarak oluşturuldu">
            <a:extLst>
              <a:ext uri="{FF2B5EF4-FFF2-40B4-BE49-F238E27FC236}">
                <a16:creationId xmlns:a16="http://schemas.microsoft.com/office/drawing/2014/main" id="{96AF575C-A646-56DD-19F6-4636C99E1245}"/>
              </a:ext>
            </a:extLst>
          </p:cNvPr>
          <p:cNvPicPr>
            <a:picLocks noChangeAspect="1"/>
          </p:cNvPicPr>
          <p:nvPr/>
        </p:nvPicPr>
        <p:blipFill>
          <a:blip r:embed="rId2"/>
          <a:stretch>
            <a:fillRect/>
          </a:stretch>
        </p:blipFill>
        <p:spPr>
          <a:xfrm>
            <a:off x="991248" y="700393"/>
            <a:ext cx="9926170" cy="3109508"/>
          </a:xfrm>
          <a:prstGeom prst="rect">
            <a:avLst/>
          </a:prstGeom>
        </p:spPr>
      </p:pic>
    </p:spTree>
    <p:extLst>
      <p:ext uri="{BB962C8B-B14F-4D97-AF65-F5344CB8AC3E}">
        <p14:creationId xmlns:p14="http://schemas.microsoft.com/office/powerpoint/2010/main" val="1239099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44031C8-5ED8-1531-0A04-9661CB013888}"/>
              </a:ext>
            </a:extLst>
          </p:cNvPr>
          <p:cNvSpPr>
            <a:spLocks noGrp="1"/>
          </p:cNvSpPr>
          <p:nvPr>
            <p:ph type="title"/>
          </p:nvPr>
        </p:nvSpPr>
        <p:spPr>
          <a:xfrm>
            <a:off x="1143000" y="459206"/>
            <a:ext cx="9875520" cy="556614"/>
          </a:xfrm>
        </p:spPr>
        <p:txBody>
          <a:bodyPr>
            <a:normAutofit/>
          </a:bodyPr>
          <a:lstStyle/>
          <a:p>
            <a:pPr algn="ctr"/>
            <a:r>
              <a:rPr lang="tr-TR" sz="3200">
                <a:latin typeface="Times New Roman"/>
                <a:cs typeface="Times New Roman"/>
              </a:rPr>
              <a:t>KAYNAKÇA</a:t>
            </a:r>
          </a:p>
        </p:txBody>
      </p:sp>
      <p:sp>
        <p:nvSpPr>
          <p:cNvPr id="3" name="İçerik Yer Tutucusu 2">
            <a:extLst>
              <a:ext uri="{FF2B5EF4-FFF2-40B4-BE49-F238E27FC236}">
                <a16:creationId xmlns:a16="http://schemas.microsoft.com/office/drawing/2014/main" id="{8980BBF3-D75D-7EE6-0287-6204FA486BA5}"/>
              </a:ext>
            </a:extLst>
          </p:cNvPr>
          <p:cNvSpPr>
            <a:spLocks noGrp="1"/>
          </p:cNvSpPr>
          <p:nvPr>
            <p:ph idx="1"/>
          </p:nvPr>
        </p:nvSpPr>
        <p:spPr>
          <a:xfrm>
            <a:off x="1143000" y="1157980"/>
            <a:ext cx="9872871" cy="5128520"/>
          </a:xfrm>
        </p:spPr>
        <p:txBody>
          <a:bodyPr vert="horz" lIns="91440" tIns="45720" rIns="91440" bIns="45720" rtlCol="0" anchor="t">
            <a:normAutofit/>
          </a:bodyPr>
          <a:lstStyle/>
          <a:p>
            <a:r>
              <a:rPr lang="tr-TR" sz="1200">
                <a:latin typeface="Times New Roman"/>
                <a:ea typeface="+mn-lt"/>
                <a:cs typeface="+mn-lt"/>
                <a:hlinkClick r:id="rId2"/>
              </a:rPr>
              <a:t>https://www.neenopal.com/MarketBasketAnalysis.html</a:t>
            </a:r>
            <a:endParaRPr lang="tr-TR" sz="1200">
              <a:latin typeface="Times New Roman"/>
              <a:ea typeface="+mn-lt"/>
              <a:cs typeface="+mn-lt"/>
            </a:endParaRPr>
          </a:p>
          <a:p>
            <a:r>
              <a:rPr lang="tr-TR" sz="1200">
                <a:latin typeface="Times New Roman"/>
                <a:ea typeface="+mn-lt"/>
                <a:cs typeface="+mn-lt"/>
                <a:hlinkClick r:id="rId3"/>
              </a:rPr>
              <a:t>https://www.slideshare.net/uslumetin/birliktelik-kurallar-kullanlarak-pazar-sepeti-analizi-market-basket-analysis-using-association-rules</a:t>
            </a:r>
            <a:endParaRPr lang="tr-TR" sz="1200">
              <a:latin typeface="Times New Roman"/>
              <a:ea typeface="+mn-lt"/>
              <a:cs typeface="+mn-lt"/>
            </a:endParaRPr>
          </a:p>
          <a:p>
            <a:r>
              <a:rPr lang="tr-TR" sz="1200">
                <a:latin typeface="Times New Roman"/>
                <a:ea typeface="+mn-lt"/>
                <a:cs typeface="+mn-lt"/>
                <a:hlinkClick r:id="rId4"/>
              </a:rPr>
              <a:t>https://djinit-ai.github.io/2020/09/22/apriori-algorithm.html</a:t>
            </a:r>
            <a:endParaRPr lang="tr-TR" sz="1200">
              <a:latin typeface="Times New Roman"/>
              <a:ea typeface="+mn-lt"/>
              <a:cs typeface="+mn-lt"/>
            </a:endParaRPr>
          </a:p>
          <a:p>
            <a:r>
              <a:rPr lang="tr-TR" sz="1200">
                <a:latin typeface="Times New Roman"/>
                <a:ea typeface="+mn-lt"/>
                <a:cs typeface="+mn-lt"/>
                <a:hlinkClick r:id="rId5"/>
              </a:rPr>
              <a:t>https://medium.com/@eminenurnacar/veri-madencili%C4%9Finde-pazar-sepeti-analizi-de44962f2086</a:t>
            </a:r>
            <a:endParaRPr lang="tr-TR" sz="1200">
              <a:latin typeface="Times New Roman"/>
              <a:ea typeface="+mn-lt"/>
              <a:cs typeface="+mn-lt"/>
            </a:endParaRPr>
          </a:p>
          <a:p>
            <a:r>
              <a:rPr lang="tr-TR" sz="1200">
                <a:latin typeface="Times New Roman"/>
                <a:ea typeface="+mn-lt"/>
                <a:cs typeface="+mn-lt"/>
                <a:hlinkClick r:id="rId6"/>
              </a:rPr>
              <a:t>https://www.google.com/url?sa=i&amp;url=https%3A%2F%2F7learnings.com%2Fblog%2Finventory-based-pricing%2F&amp;psig=AOvVaw2_Dfl4R5AuyLPJzYu0sPch&amp;ust=1670836738093000&amp;source=images&amp;cd=vfe&amp;ved=0CBAQjRxqFwoTCKjv9oWe8fsCFQAAAAAdAAAAABAD</a:t>
            </a:r>
            <a:endParaRPr lang="tr-TR" sz="1200">
              <a:latin typeface="Times New Roman"/>
              <a:cs typeface="Times New Roman"/>
            </a:endParaRPr>
          </a:p>
          <a:p>
            <a:r>
              <a:rPr lang="tr-TR" sz="1200">
                <a:latin typeface="Times New Roman"/>
                <a:ea typeface="+mn-lt"/>
                <a:cs typeface="+mn-lt"/>
                <a:hlinkClick r:id="rId7"/>
              </a:rPr>
              <a:t>https://www.veribilimiokulu.com/associationrulesanalysis/</a:t>
            </a:r>
            <a:endParaRPr lang="tr-TR" sz="1200">
              <a:latin typeface="Times New Roman"/>
              <a:cs typeface="Times New Roman"/>
            </a:endParaRPr>
          </a:p>
          <a:p>
            <a:r>
              <a:rPr lang="tr-TR" sz="1200">
                <a:latin typeface="Times New Roman"/>
                <a:ea typeface="+mn-lt"/>
                <a:cs typeface="+mn-lt"/>
                <a:hlinkClick r:id="rId8"/>
              </a:rPr>
              <a:t>https://cdn-gcp.new.marutitech.com/e8910875_cacf6c36_03dbeffa_frequently_bought_together_min_705x423_c403c2789e.png</a:t>
            </a:r>
          </a:p>
          <a:p>
            <a:r>
              <a:rPr lang="tr-TR" sz="1200">
                <a:ea typeface="+mn-lt"/>
                <a:cs typeface="+mn-lt"/>
                <a:hlinkClick r:id="rId9"/>
              </a:rPr>
              <a:t>https://medium.com/machine-learning-t%C3%BCrkiye/ad%C4%B1m-ad%C4%B1m-makine-%C3%B6%C4%9Frenmesi-b%C3%B6l%C3%BCm-3-denetimsiz-%C3%B6%C4%9Frenme-nedir-f890ada49a40</a:t>
            </a:r>
            <a:r>
              <a:rPr lang="tr-TR" sz="1200">
                <a:ea typeface="+mn-lt"/>
                <a:cs typeface="+mn-lt"/>
              </a:rPr>
              <a:t> </a:t>
            </a:r>
          </a:p>
          <a:p>
            <a:r>
              <a:rPr lang="tr-TR" sz="1200">
                <a:ea typeface="+mn-lt"/>
                <a:cs typeface="+mn-lt"/>
                <a:hlinkClick r:id="rId10"/>
              </a:rPr>
              <a:t>https://yavuz.github.io/denetimsiz-ogrenme/</a:t>
            </a:r>
            <a:r>
              <a:rPr lang="tr-TR" sz="1200">
                <a:ea typeface="+mn-lt"/>
                <a:cs typeface="+mn-lt"/>
              </a:rPr>
              <a:t> </a:t>
            </a:r>
            <a:endParaRPr lang="tr-TR" sz="1800"/>
          </a:p>
          <a:p>
            <a:r>
              <a:rPr lang="tr-TR" sz="1200">
                <a:ea typeface="+mn-lt"/>
                <a:cs typeface="+mn-lt"/>
                <a:hlinkClick r:id="rId11"/>
              </a:rPr>
              <a:t>https://www.youtube.com/watch?v=CMbLMiJAx_g</a:t>
            </a:r>
            <a:r>
              <a:rPr lang="tr-TR" sz="1200">
                <a:ea typeface="+mn-lt"/>
                <a:cs typeface="+mn-lt"/>
              </a:rPr>
              <a:t> </a:t>
            </a:r>
            <a:endParaRPr lang="tr-TR" sz="1200"/>
          </a:p>
          <a:p>
            <a:r>
              <a:rPr lang="tr-TR" sz="1200">
                <a:ea typeface="+mn-lt"/>
                <a:cs typeface="+mn-lt"/>
                <a:hlinkClick r:id="rId12"/>
              </a:rPr>
              <a:t>https://samed-harman.medium.com/makine-%C3%B6%C4%9Frenmesi-clustering-k%C3%BCmeleme-teknikleri-bd1b59a0a177</a:t>
            </a:r>
            <a:r>
              <a:rPr lang="tr-TR" sz="1200">
                <a:ea typeface="+mn-lt"/>
                <a:cs typeface="+mn-lt"/>
              </a:rPr>
              <a:t> </a:t>
            </a:r>
            <a:endParaRPr lang="tr-TR" sz="1200"/>
          </a:p>
          <a:p>
            <a:r>
              <a:rPr lang="tr-TR" sz="1200">
                <a:ea typeface="+mn-lt"/>
                <a:cs typeface="+mn-lt"/>
                <a:hlinkClick r:id="rId13"/>
              </a:rPr>
              <a:t>https://www.btkakademi.gov.tr/portal/course/player/deliver/python-ile-makine-oegrenmesi-11800</a:t>
            </a:r>
            <a:endParaRPr lang="tr-TR" sz="1200"/>
          </a:p>
          <a:p>
            <a:endParaRPr lang="tr-TR" sz="1800"/>
          </a:p>
          <a:p>
            <a:endParaRPr lang="tr-TR" sz="1800"/>
          </a:p>
          <a:p>
            <a:endParaRPr lang="tr-TR" sz="1800"/>
          </a:p>
          <a:p>
            <a:endParaRPr lang="tr-TR" sz="1800"/>
          </a:p>
          <a:p>
            <a:endParaRPr lang="tr-TR" sz="1800"/>
          </a:p>
        </p:txBody>
      </p:sp>
    </p:spTree>
    <p:extLst>
      <p:ext uri="{BB962C8B-B14F-4D97-AF65-F5344CB8AC3E}">
        <p14:creationId xmlns:p14="http://schemas.microsoft.com/office/powerpoint/2010/main" val="3719556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F35537-2B59-8D0D-4A0F-2F27ADD918D8}"/>
              </a:ext>
            </a:extLst>
          </p:cNvPr>
          <p:cNvSpPr>
            <a:spLocks noGrp="1"/>
          </p:cNvSpPr>
          <p:nvPr>
            <p:ph type="title"/>
          </p:nvPr>
        </p:nvSpPr>
        <p:spPr>
          <a:xfrm>
            <a:off x="1143000" y="609600"/>
            <a:ext cx="9875520" cy="567231"/>
          </a:xfrm>
        </p:spPr>
        <p:txBody>
          <a:bodyPr>
            <a:normAutofit/>
          </a:bodyPr>
          <a:lstStyle/>
          <a:p>
            <a:pPr algn="ctr"/>
            <a:r>
              <a:rPr lang="tr-TR" sz="3200">
                <a:latin typeface="Times New Roman"/>
                <a:cs typeface="Times New Roman"/>
              </a:rPr>
              <a:t>KAYNAKÇA</a:t>
            </a:r>
            <a:endParaRPr lang="tr-TR"/>
          </a:p>
        </p:txBody>
      </p:sp>
      <p:sp>
        <p:nvSpPr>
          <p:cNvPr id="3" name="İçerik Yer Tutucusu 2">
            <a:extLst>
              <a:ext uri="{FF2B5EF4-FFF2-40B4-BE49-F238E27FC236}">
                <a16:creationId xmlns:a16="http://schemas.microsoft.com/office/drawing/2014/main" id="{72112361-1D61-0969-F4A5-4132124F7960}"/>
              </a:ext>
            </a:extLst>
          </p:cNvPr>
          <p:cNvSpPr>
            <a:spLocks noGrp="1"/>
          </p:cNvSpPr>
          <p:nvPr>
            <p:ph idx="1"/>
          </p:nvPr>
        </p:nvSpPr>
        <p:spPr>
          <a:xfrm>
            <a:off x="1143000" y="1288913"/>
            <a:ext cx="9872871" cy="5094074"/>
          </a:xfrm>
        </p:spPr>
        <p:txBody>
          <a:bodyPr vert="horz" lIns="91440" tIns="45720" rIns="91440" bIns="45720" rtlCol="0" anchor="t">
            <a:normAutofit/>
          </a:bodyPr>
          <a:lstStyle/>
          <a:p>
            <a:r>
              <a:rPr lang="tr-TR" sz="1200">
                <a:ea typeface="+mn-lt"/>
                <a:cs typeface="+mn-lt"/>
                <a:hlinkClick r:id="rId2"/>
              </a:rPr>
              <a:t>https://samed-harman.medium.com/makine-%C3%B6%C4%9Frenmesi-clustering-k%C3%BCmeleme-teknikleri-bd1b59a0a177</a:t>
            </a:r>
            <a:r>
              <a:rPr lang="tr-TR" sz="1200">
                <a:ea typeface="+mn-lt"/>
                <a:cs typeface="+mn-lt"/>
              </a:rPr>
              <a:t> </a:t>
            </a:r>
          </a:p>
          <a:p>
            <a:r>
              <a:rPr lang="tr-TR" sz="1200">
                <a:ea typeface="+mn-lt"/>
                <a:cs typeface="+mn-lt"/>
                <a:hlinkClick r:id="rId3"/>
              </a:rPr>
              <a:t>https://medium.com/@gulcanogundur/pca-principal-component-analysis-temel-bile%C5%9Fenler-analizi-bf9098751c62</a:t>
            </a:r>
            <a:endParaRPr lang="tr-TR" sz="1200">
              <a:ea typeface="+mn-lt"/>
              <a:cs typeface="+mn-lt"/>
            </a:endParaRPr>
          </a:p>
          <a:p>
            <a:r>
              <a:rPr lang="tr-TR" sz="1200">
                <a:ea typeface="+mn-lt"/>
                <a:cs typeface="+mn-lt"/>
                <a:hlinkClick r:id="rId4"/>
              </a:rPr>
              <a:t>https://medium.com/data-science-tr/makine-%C3%B6%C4%9Frenmesi-dersleri-boyut-azaltma-pca-5ae9e902ef92</a:t>
            </a:r>
            <a:endParaRPr lang="tr-TR" sz="1200">
              <a:ea typeface="+mn-lt"/>
              <a:cs typeface="+mn-lt"/>
            </a:endParaRPr>
          </a:p>
          <a:p>
            <a:r>
              <a:rPr lang="tr-TR" sz="1200">
                <a:ea typeface="+mn-lt"/>
                <a:cs typeface="+mn-lt"/>
                <a:hlinkClick r:id="rId2"/>
              </a:rPr>
              <a:t>https://samed-harman.medium.com/makine-%C3%B6%C4%9Frenmesi-clustering-k%C3%BCmeleme-teknikleri-bd1b59a0a177</a:t>
            </a:r>
          </a:p>
          <a:p>
            <a:r>
              <a:rPr lang="tr-TR" sz="1200">
                <a:ea typeface="+mn-lt"/>
                <a:cs typeface="+mn-lt"/>
                <a:hlinkClick r:id="rId5"/>
              </a:rPr>
              <a:t>https://erdincuzun.com/makine_ogrenmesi/hiyerarsik-kumeleme-hierarchical-clustering-odev-benzerlikleri-uzerinden-kopya-gruplarini-bulma/</a:t>
            </a:r>
          </a:p>
          <a:p>
            <a:r>
              <a:rPr lang="tr-TR" sz="1200">
                <a:ea typeface="+mn-lt"/>
                <a:cs typeface="+mn-lt"/>
                <a:hlinkClick r:id="rId6"/>
              </a:rPr>
              <a:t>https://www.btkakademi.gov.tr/portal/course/player/deliver/python-ile-makine-oegrenmesi-11800</a:t>
            </a:r>
          </a:p>
          <a:p>
            <a:r>
              <a:rPr lang="tr-TR" sz="1200">
                <a:ea typeface="+mn-lt"/>
                <a:cs typeface="+mn-lt"/>
                <a:hlinkClick r:id="rId7"/>
              </a:rPr>
              <a:t>https://www.google.com/imgres?imgurl=https%3A%2F%2Fwww.veribilimiokulu.com%2Fwp-content%2Fuploads%2F2019%2F10%2FKumeleme_Notlari_4_K-Ortalamalar_Python_Uygulama_Kumeler_grafik_gosterim.png&amp;imgrefurl=https%3A%2F%2Fwww.veribilimiokulu.com%2Fkumeleme-notlari-4-k-ortalamalar-python-uygulama%2F&amp;tbnid=lQsiD7CoJHQi2M&amp;vet=12ahUKEwjl2PLH__b7AhXdIMUKHU-XAp0QMyhgegUIARCxAQ..i&amp;docid=0P8fBezONugU3M&amp;w=398&amp;h=281&amp;q=k%20means%20k%C3%BCmeleme%20algoritmas%C4%B1%20k%20mean&amp;hl=tr&amp;ved=2ahUKEwjl2PLH__b7AhXdIMUKHU-XAp0QMyhgegUIARCxAQ</a:t>
            </a:r>
            <a:r>
              <a:rPr lang="tr-TR" sz="1200">
                <a:ea typeface="+mn-lt"/>
                <a:cs typeface="+mn-lt"/>
              </a:rPr>
              <a:t> </a:t>
            </a:r>
          </a:p>
          <a:p>
            <a:r>
              <a:rPr lang="tr-TR" sz="1200">
                <a:ea typeface="+mn-lt"/>
                <a:cs typeface="+mn-lt"/>
                <a:hlinkClick r:id="rId8"/>
              </a:rPr>
              <a:t>https://medium.com/machine-learning-türkiye/adım-adım-makine-öğrenmesi-bölüm-3-denetimsiz-öğrenme-nedir-f890ada49a40</a:t>
            </a:r>
          </a:p>
          <a:p>
            <a:r>
              <a:rPr lang="tr-TR" sz="1200">
                <a:ea typeface="+mn-lt"/>
                <a:cs typeface="+mn-lt"/>
                <a:hlinkClick r:id="rId9"/>
              </a:rPr>
              <a:t>https://www.ibm.com/cloud/learn/unsupervised-learning#:~:text=Unsupervised%20learning%2C%20also%20known%20as,the%20need%20for%20human%20intervention</a:t>
            </a:r>
            <a:r>
              <a:rPr lang="tr-TR" sz="1200">
                <a:ea typeface="+mn-lt"/>
                <a:cs typeface="+mn-lt"/>
              </a:rPr>
              <a:t>.</a:t>
            </a:r>
          </a:p>
          <a:p>
            <a:r>
              <a:rPr lang="tr-TR" sz="1200">
                <a:ea typeface="+mn-lt"/>
                <a:cs typeface="+mn-lt"/>
                <a:hlinkClick r:id="rId10"/>
              </a:rPr>
              <a:t>https://www.expert.ai/blog/machine-learning-definition/</a:t>
            </a:r>
          </a:p>
          <a:p>
            <a:endParaRPr lang="tr-TR" sz="1200">
              <a:ea typeface="+mn-lt"/>
              <a:cs typeface="+mn-lt"/>
            </a:endParaRPr>
          </a:p>
          <a:p>
            <a:endParaRPr lang="tr-TR" sz="1200">
              <a:ea typeface="+mn-lt"/>
              <a:cs typeface="+mn-lt"/>
            </a:endParaRPr>
          </a:p>
          <a:p>
            <a:endParaRPr lang="tr-TR" sz="1200">
              <a:ea typeface="+mn-lt"/>
              <a:cs typeface="+mn-lt"/>
            </a:endParaRPr>
          </a:p>
          <a:p>
            <a:endParaRPr lang="tr-TR" sz="1200">
              <a:ea typeface="+mn-lt"/>
              <a:cs typeface="+mn-lt"/>
            </a:endParaRPr>
          </a:p>
        </p:txBody>
      </p:sp>
    </p:spTree>
    <p:extLst>
      <p:ext uri="{BB962C8B-B14F-4D97-AF65-F5344CB8AC3E}">
        <p14:creationId xmlns:p14="http://schemas.microsoft.com/office/powerpoint/2010/main" val="550548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6C24D7-99BD-EA52-6887-630F1849D42F}"/>
              </a:ext>
            </a:extLst>
          </p:cNvPr>
          <p:cNvSpPr>
            <a:spLocks noGrp="1"/>
          </p:cNvSpPr>
          <p:nvPr>
            <p:ph type="title"/>
          </p:nvPr>
        </p:nvSpPr>
        <p:spPr>
          <a:xfrm>
            <a:off x="1143000" y="609600"/>
            <a:ext cx="9875520" cy="853560"/>
          </a:xfrm>
        </p:spPr>
        <p:txBody>
          <a:bodyPr/>
          <a:lstStyle/>
          <a:p>
            <a:pPr algn="ctr"/>
            <a:r>
              <a:rPr lang="tr-TR" sz="3200" b="1">
                <a:latin typeface="Times New Roman"/>
                <a:cs typeface="Times New Roman"/>
              </a:rPr>
              <a:t>DENETİMSİZ</a:t>
            </a:r>
            <a:r>
              <a:rPr lang="tr-TR" sz="4000" b="1"/>
              <a:t> </a:t>
            </a:r>
            <a:r>
              <a:rPr lang="tr-TR" sz="3200" b="1">
                <a:latin typeface="Times New Roman"/>
                <a:cs typeface="Times New Roman"/>
              </a:rPr>
              <a:t>ÖĞRENME</a:t>
            </a:r>
            <a:endParaRPr lang="tr-TR" sz="3200">
              <a:latin typeface="Times New Roman"/>
              <a:cs typeface="Times New Roman"/>
            </a:endParaRPr>
          </a:p>
        </p:txBody>
      </p:sp>
      <p:sp>
        <p:nvSpPr>
          <p:cNvPr id="3" name="İçerik Yer Tutucusu 2">
            <a:extLst>
              <a:ext uri="{FF2B5EF4-FFF2-40B4-BE49-F238E27FC236}">
                <a16:creationId xmlns:a16="http://schemas.microsoft.com/office/drawing/2014/main" id="{95CD1253-8DBA-6A74-4F5D-F2B0E0E653B3}"/>
              </a:ext>
            </a:extLst>
          </p:cNvPr>
          <p:cNvSpPr>
            <a:spLocks noGrp="1"/>
          </p:cNvSpPr>
          <p:nvPr>
            <p:ph idx="1"/>
          </p:nvPr>
        </p:nvSpPr>
        <p:spPr>
          <a:xfrm>
            <a:off x="727980" y="1622590"/>
            <a:ext cx="10286725" cy="4269619"/>
          </a:xfrm>
        </p:spPr>
        <p:txBody>
          <a:bodyPr vert="horz" lIns="91440" tIns="45720" rIns="91440" bIns="45720" rtlCol="0" anchor="t">
            <a:normAutofit/>
          </a:bodyPr>
          <a:lstStyle/>
          <a:p>
            <a:pPr marL="45720" indent="0">
              <a:buNone/>
            </a:pPr>
            <a:r>
              <a:rPr lang="tr-TR" sz="2400" b="1">
                <a:ea typeface="+mn-lt"/>
                <a:cs typeface="+mn-lt"/>
              </a:rPr>
              <a:t>Denetimsiz Öğrenme</a:t>
            </a:r>
            <a:r>
              <a:rPr lang="tr-TR" sz="2400">
                <a:ea typeface="+mn-lt"/>
                <a:cs typeface="+mn-lt"/>
              </a:rPr>
              <a:t> etiketsiz veriler arasındaki gizli kalmış  yapıyı/örüntüyü bulmaya çalışan bir makine öğrenmesi yöntemidir. Burada önemli olan elimizdeki verilerin etiketi hakkında bir bilgimizin olmadığı durumlarda denetimsiz öğrenme kullanılmaktadır.</a:t>
            </a:r>
            <a:endParaRPr lang="tr-TR">
              <a:ea typeface="+mn-lt"/>
              <a:cs typeface="+mn-lt"/>
            </a:endParaRPr>
          </a:p>
          <a:p>
            <a:pPr marL="45720" indent="0">
              <a:buNone/>
            </a:pPr>
            <a:endParaRPr lang="tr-TR" sz="2400" b="1"/>
          </a:p>
        </p:txBody>
      </p:sp>
      <p:pic>
        <p:nvPicPr>
          <p:cNvPr id="4" name="Resim 4">
            <a:extLst>
              <a:ext uri="{FF2B5EF4-FFF2-40B4-BE49-F238E27FC236}">
                <a16:creationId xmlns:a16="http://schemas.microsoft.com/office/drawing/2014/main" id="{1F7EF1B8-4144-DD9D-2F2E-645A29BDBC26}"/>
              </a:ext>
            </a:extLst>
          </p:cNvPr>
          <p:cNvPicPr>
            <a:picLocks noChangeAspect="1"/>
          </p:cNvPicPr>
          <p:nvPr/>
        </p:nvPicPr>
        <p:blipFill>
          <a:blip r:embed="rId2"/>
          <a:stretch>
            <a:fillRect/>
          </a:stretch>
        </p:blipFill>
        <p:spPr>
          <a:xfrm>
            <a:off x="857957" y="3052247"/>
            <a:ext cx="10861788" cy="3288713"/>
          </a:xfrm>
          <a:prstGeom prst="rect">
            <a:avLst/>
          </a:prstGeom>
        </p:spPr>
      </p:pic>
    </p:spTree>
    <p:extLst>
      <p:ext uri="{BB962C8B-B14F-4D97-AF65-F5344CB8AC3E}">
        <p14:creationId xmlns:p14="http://schemas.microsoft.com/office/powerpoint/2010/main" val="183164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çerik Yer Tutucusu 10">
            <a:extLst>
              <a:ext uri="{FF2B5EF4-FFF2-40B4-BE49-F238E27FC236}">
                <a16:creationId xmlns:a16="http://schemas.microsoft.com/office/drawing/2014/main" id="{B27C07E6-9D52-3BB6-B635-446FF2291653}"/>
              </a:ext>
            </a:extLst>
          </p:cNvPr>
          <p:cNvSpPr>
            <a:spLocks noGrp="1"/>
          </p:cNvSpPr>
          <p:nvPr>
            <p:ph idx="1"/>
          </p:nvPr>
        </p:nvSpPr>
        <p:spPr>
          <a:xfrm>
            <a:off x="438511" y="418382"/>
            <a:ext cx="11195587" cy="6051429"/>
          </a:xfrm>
        </p:spPr>
        <p:txBody>
          <a:bodyPr vert="horz" lIns="91440" tIns="45720" rIns="91440" bIns="45720" rtlCol="0" anchor="t">
            <a:normAutofit/>
          </a:bodyPr>
          <a:lstStyle/>
          <a:p>
            <a:pPr marL="388620" indent="-342900"/>
            <a:endParaRPr lang="tr-TR" sz="2400">
              <a:ea typeface="+mn-lt"/>
              <a:cs typeface="+mn-lt"/>
            </a:endParaRPr>
          </a:p>
          <a:p>
            <a:pPr marL="388620" indent="-342900"/>
            <a:r>
              <a:rPr lang="tr-TR" sz="2400">
                <a:ea typeface="+mn-lt"/>
                <a:cs typeface="+mn-lt"/>
              </a:rPr>
              <a:t>Denetimsiz öğrenmede elimizde sadece veriler vardır ve elimizdeki bu verilerden sonuç çıkarılmaya çalışılmaktadır. Aslında yapılan  her işi kendi kendine öğreniyor</a:t>
            </a:r>
            <a:endParaRPr lang="tr-TR">
              <a:ea typeface="+mn-lt"/>
              <a:cs typeface="+mn-lt"/>
            </a:endParaRPr>
          </a:p>
          <a:p>
            <a:pPr marL="388620" indent="-342900"/>
            <a:r>
              <a:rPr lang="tr-TR" sz="4000"/>
              <a:t>! </a:t>
            </a:r>
            <a:r>
              <a:rPr lang="tr-TR" sz="2400">
                <a:ea typeface="+mn-lt"/>
                <a:cs typeface="+mn-lt"/>
              </a:rPr>
              <a:t>Veriler etiketsiz olduğu için de</a:t>
            </a:r>
            <a:r>
              <a:rPr lang="tr-TR" sz="2400" b="1">
                <a:ea typeface="+mn-lt"/>
                <a:cs typeface="+mn-lt"/>
              </a:rPr>
              <a:t> </a:t>
            </a:r>
            <a:r>
              <a:rPr lang="tr-TR" sz="2400">
                <a:ea typeface="+mn-lt"/>
                <a:cs typeface="+mn-lt"/>
              </a:rPr>
              <a:t>Denetimsiz Öğrenme algoritması çıktısına kesinlikle         doğrudur gözüyle bakmamak gerekir.</a:t>
            </a:r>
          </a:p>
          <a:p>
            <a:pPr marL="388620" indent="-342900"/>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p:txBody>
      </p:sp>
      <p:pic>
        <p:nvPicPr>
          <p:cNvPr id="3" name="Resim 3">
            <a:extLst>
              <a:ext uri="{FF2B5EF4-FFF2-40B4-BE49-F238E27FC236}">
                <a16:creationId xmlns:a16="http://schemas.microsoft.com/office/drawing/2014/main" id="{2FD9D9B7-F9CC-3C22-8BDB-6126CC6CDA34}"/>
              </a:ext>
            </a:extLst>
          </p:cNvPr>
          <p:cNvPicPr>
            <a:picLocks noChangeAspect="1"/>
          </p:cNvPicPr>
          <p:nvPr/>
        </p:nvPicPr>
        <p:blipFill>
          <a:blip r:embed="rId2"/>
          <a:stretch>
            <a:fillRect/>
          </a:stretch>
        </p:blipFill>
        <p:spPr>
          <a:xfrm>
            <a:off x="898853" y="2972327"/>
            <a:ext cx="10276934" cy="3300652"/>
          </a:xfrm>
          <a:prstGeom prst="rect">
            <a:avLst/>
          </a:prstGeom>
        </p:spPr>
      </p:pic>
    </p:spTree>
    <p:extLst>
      <p:ext uri="{BB962C8B-B14F-4D97-AF65-F5344CB8AC3E}">
        <p14:creationId xmlns:p14="http://schemas.microsoft.com/office/powerpoint/2010/main" val="1338205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97E103-D6ED-9D23-4435-89D0FC242AC6}"/>
              </a:ext>
            </a:extLst>
          </p:cNvPr>
          <p:cNvSpPr>
            <a:spLocks noGrp="1"/>
          </p:cNvSpPr>
          <p:nvPr>
            <p:ph type="title"/>
          </p:nvPr>
        </p:nvSpPr>
        <p:spPr>
          <a:xfrm>
            <a:off x="884208" y="609600"/>
            <a:ext cx="10795670" cy="925040"/>
          </a:xfrm>
        </p:spPr>
        <p:txBody>
          <a:bodyPr>
            <a:normAutofit/>
          </a:bodyPr>
          <a:lstStyle/>
          <a:p>
            <a:r>
              <a:rPr lang="tr-TR" sz="3200">
                <a:latin typeface="Times New Roman"/>
                <a:cs typeface="Times New Roman"/>
              </a:rPr>
              <a:t> </a:t>
            </a:r>
            <a:r>
              <a:rPr lang="tr-TR" sz="3200" b="1">
                <a:latin typeface="Times New Roman"/>
                <a:cs typeface="Times New Roman"/>
              </a:rPr>
              <a:t>Denetimli  ve  Denetimsiz Öğrenme  arasındaki farklılıklar</a:t>
            </a:r>
            <a:endParaRPr lang="tr-TR" b="1"/>
          </a:p>
        </p:txBody>
      </p:sp>
      <p:pic>
        <p:nvPicPr>
          <p:cNvPr id="4" name="Resim 4" descr="tablo içeren bir resim&#10;&#10;Açıklama otomatik olarak oluşturuldu">
            <a:extLst>
              <a:ext uri="{FF2B5EF4-FFF2-40B4-BE49-F238E27FC236}">
                <a16:creationId xmlns:a16="http://schemas.microsoft.com/office/drawing/2014/main" id="{A0B4EFDA-A91E-789C-FC78-9C0CA39A9539}"/>
              </a:ext>
            </a:extLst>
          </p:cNvPr>
          <p:cNvPicPr>
            <a:picLocks noGrp="1" noChangeAspect="1"/>
          </p:cNvPicPr>
          <p:nvPr>
            <p:ph idx="1"/>
          </p:nvPr>
        </p:nvPicPr>
        <p:blipFill>
          <a:blip r:embed="rId2"/>
          <a:stretch>
            <a:fillRect/>
          </a:stretch>
        </p:blipFill>
        <p:spPr>
          <a:xfrm>
            <a:off x="697881" y="1563419"/>
            <a:ext cx="10980705" cy="4628070"/>
          </a:xfrm>
        </p:spPr>
      </p:pic>
    </p:spTree>
    <p:extLst>
      <p:ext uri="{BB962C8B-B14F-4D97-AF65-F5344CB8AC3E}">
        <p14:creationId xmlns:p14="http://schemas.microsoft.com/office/powerpoint/2010/main" val="901686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KÜMELEME</a:t>
            </a:r>
            <a:r>
              <a:rPr lang="tr-TR" sz="3200"/>
              <a:t> </a:t>
            </a:r>
            <a:r>
              <a:rPr lang="tr-TR" sz="3200" b="1">
                <a:latin typeface="Times New Roman"/>
                <a:cs typeface="Times New Roman"/>
              </a:rPr>
              <a:t>ALGORİTMASI</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1900"/>
              <a:t>Veri kümesindeki elemanların yakınlık, uzaklık ve benzerlik gibi ölçütlere göre analiz edilerek kendi arasında gruplandırmaya kümeleme denir.</a:t>
            </a:r>
          </a:p>
          <a:p>
            <a:r>
              <a:rPr lang="tr-TR" sz="1900"/>
              <a:t>Temelde veriler kendi aralarındaki benzerlik ve farklılıklar analiz edilerek gruplandırılır.</a:t>
            </a:r>
            <a:endParaRPr lang="tr-TR" sz="1900">
              <a:ea typeface="+mn-lt"/>
              <a:cs typeface="+mn-lt"/>
            </a:endParaRPr>
          </a:p>
          <a:p>
            <a:r>
              <a:rPr lang="tr-TR" sz="1900">
                <a:ea typeface="+mn-lt"/>
                <a:cs typeface="+mn-lt"/>
              </a:rPr>
              <a:t>Kümeleme algoritmalarında kaç küme oluşması gerektiğine kullanıcı veya algoritma karar verir. Küme sayısı ile ayrıntı düzeyi belirlenir.</a:t>
            </a:r>
            <a:endParaRPr lang="tr-TR"/>
          </a:p>
        </p:txBody>
      </p:sp>
      <p:pic>
        <p:nvPicPr>
          <p:cNvPr id="5" name="Resim 5">
            <a:extLst>
              <a:ext uri="{FF2B5EF4-FFF2-40B4-BE49-F238E27FC236}">
                <a16:creationId xmlns:a16="http://schemas.microsoft.com/office/drawing/2014/main" id="{DC77F4FE-1B46-6E85-D4AB-00A69DFC1F38}"/>
              </a:ext>
            </a:extLst>
          </p:cNvPr>
          <p:cNvPicPr>
            <a:picLocks noChangeAspect="1"/>
          </p:cNvPicPr>
          <p:nvPr/>
        </p:nvPicPr>
        <p:blipFill>
          <a:blip r:embed="rId2"/>
          <a:stretch>
            <a:fillRect/>
          </a:stretch>
        </p:blipFill>
        <p:spPr>
          <a:xfrm>
            <a:off x="2785782" y="3643961"/>
            <a:ext cx="5903258" cy="2068989"/>
          </a:xfrm>
          <a:prstGeom prst="rect">
            <a:avLst/>
          </a:prstGeom>
        </p:spPr>
      </p:pic>
    </p:spTree>
    <p:extLst>
      <p:ext uri="{BB962C8B-B14F-4D97-AF65-F5344CB8AC3E}">
        <p14:creationId xmlns:p14="http://schemas.microsoft.com/office/powerpoint/2010/main" val="1645490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Kümeleme Algoritması Kullanım Alanları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b="1">
                <a:ea typeface="+mn-lt"/>
                <a:cs typeface="+mn-lt"/>
              </a:rPr>
              <a:t>1-) Müşteri Segmentasyonu :</a:t>
            </a:r>
            <a:r>
              <a:rPr lang="tr-TR">
                <a:ea typeface="+mn-lt"/>
                <a:cs typeface="+mn-lt"/>
              </a:rPr>
              <a:t> Müşterilerin verileri ön tanımsız olarak makineye  verilir. Makine ortak özelliklere göre sınıflandırma yapar. Müşterilerin geçmiş verilerine bakılarak veya kendisine benzer kişilerin davranışlarına bakılarak ürün tavsiye edilir. Kişilere özel kampanyalar yapılır.</a:t>
            </a:r>
          </a:p>
          <a:p>
            <a:endParaRPr lang="tr-TR" sz="1500">
              <a:ea typeface="+mn-lt"/>
              <a:cs typeface="+mn-lt"/>
            </a:endParaRPr>
          </a:p>
        </p:txBody>
      </p:sp>
      <p:pic>
        <p:nvPicPr>
          <p:cNvPr id="6" name="Resim 6">
            <a:extLst>
              <a:ext uri="{FF2B5EF4-FFF2-40B4-BE49-F238E27FC236}">
                <a16:creationId xmlns:a16="http://schemas.microsoft.com/office/drawing/2014/main" id="{3BDDD51D-CBEC-E06D-4D43-4CC659B035CE}"/>
              </a:ext>
            </a:extLst>
          </p:cNvPr>
          <p:cNvPicPr>
            <a:picLocks noChangeAspect="1"/>
          </p:cNvPicPr>
          <p:nvPr/>
        </p:nvPicPr>
        <p:blipFill>
          <a:blip r:embed="rId2"/>
          <a:stretch>
            <a:fillRect/>
          </a:stretch>
        </p:blipFill>
        <p:spPr>
          <a:xfrm>
            <a:off x="2989598" y="3050257"/>
            <a:ext cx="5781672" cy="2903119"/>
          </a:xfrm>
          <a:prstGeom prst="rect">
            <a:avLst/>
          </a:prstGeom>
        </p:spPr>
      </p:pic>
    </p:spTree>
    <p:extLst>
      <p:ext uri="{BB962C8B-B14F-4D97-AF65-F5344CB8AC3E}">
        <p14:creationId xmlns:p14="http://schemas.microsoft.com/office/powerpoint/2010/main" val="2002159228"/>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ACC63D00-1EE0-4159-BF5A-6FF02000B710}"/>
    </a:ext>
  </a:extLst>
</a:theme>
</file>

<file path=docProps/app.xml><?xml version="1.0" encoding="utf-8"?>
<Properties xmlns="http://schemas.openxmlformats.org/officeDocument/2006/extended-properties" xmlns:vt="http://schemas.openxmlformats.org/officeDocument/2006/docPropsVTypes">
  <Template>TF10001119</Template>
  <TotalTime>43</TotalTime>
  <Words>3549</Words>
  <Application>Microsoft Office PowerPoint</Application>
  <PresentationFormat>Geniş ekran</PresentationFormat>
  <Paragraphs>213</Paragraphs>
  <Slides>46</Slides>
  <Notes>0</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46</vt:i4>
      </vt:variant>
    </vt:vector>
  </HeadingPairs>
  <TitlesOfParts>
    <vt:vector size="54" baseType="lpstr">
      <vt:lpstr>-apple-system</vt:lpstr>
      <vt:lpstr>Arial</vt:lpstr>
      <vt:lpstr>Calibri</vt:lpstr>
      <vt:lpstr>Consolas</vt:lpstr>
      <vt:lpstr>Corbel</vt:lpstr>
      <vt:lpstr>Corbel,Sans-Serif</vt:lpstr>
      <vt:lpstr>Times New Roman</vt:lpstr>
      <vt:lpstr>Basis</vt:lpstr>
      <vt:lpstr> DENETİMSİZ ÖĞRENME </vt:lpstr>
      <vt:lpstr>İÇİNDEKİLER</vt:lpstr>
      <vt:lpstr>         MAKİNE ÖĞRENMESİ NEDİR</vt:lpstr>
      <vt:lpstr>DENETİMLİ ÖĞRENME</vt:lpstr>
      <vt:lpstr>DENETİMSİZ ÖĞRENME</vt:lpstr>
      <vt:lpstr>PowerPoint Sunusu</vt:lpstr>
      <vt:lpstr> Denetimli  ve  Denetimsiz Öğrenme  arasındaki farklılıklar</vt:lpstr>
      <vt:lpstr>KÜMELEME ALGORİTMASI</vt:lpstr>
      <vt:lpstr>Kümeleme Algoritması Kullanım Alanları</vt:lpstr>
      <vt:lpstr>Kümeleme Algoritması Kullanım Alanları</vt:lpstr>
      <vt:lpstr>1-) K-Means Kümeleme Algoritması</vt:lpstr>
      <vt:lpstr>1-) K-Means Kümeleme Algoritması Adımları</vt:lpstr>
      <vt:lpstr>1-) K-Means Kümeleme Algoritması Adımları</vt:lpstr>
      <vt:lpstr>1-) K-Means Kümeleme Algoritması</vt:lpstr>
      <vt:lpstr>1-) K-Means Kümeleme Algoritması</vt:lpstr>
      <vt:lpstr>1-) K-Means Kümeleme Algoritması</vt:lpstr>
      <vt:lpstr>1-) K-Means Kümeleme Algoritması Kullanım Alanları</vt:lpstr>
      <vt:lpstr>PowerPoint Sunusu</vt:lpstr>
      <vt:lpstr>Neden Hiyerarşik Kümeleme Algoritması?</vt:lpstr>
      <vt:lpstr>PowerPoint Sunusu</vt:lpstr>
      <vt:lpstr>Divisive'e Devam Edelim:</vt:lpstr>
      <vt:lpstr>PowerPoint Sunusu</vt:lpstr>
      <vt:lpstr>PowerPoint Sunusu</vt:lpstr>
      <vt:lpstr>Hiyerarşik Kümeleme Hesaplama Yöntemleri: Tek Bağlantı (Single-Link), Tam Bağlantı (Complete-Link) ve Ortalama Bağlantı (Average-Link) Kriterleri   </vt:lpstr>
      <vt:lpstr>PowerPoint Sunusu</vt:lpstr>
      <vt:lpstr>Adım 3:  Her döngünün sonunda küme sayısı 1 azalır ve küme sayısı 1 oluncaya kadar aynı işlemler tekrar eder. Her adım sonunda bir birleşim işlemi olur. Adım adım oluşan kümeler / ilişkileri ve seçilen minimum değerler aşağıda verilmiştir. </vt:lpstr>
      <vt:lpstr>PowerPoint Sunusu</vt:lpstr>
      <vt:lpstr> Boyut Küçültme Nedir?</vt:lpstr>
      <vt:lpstr>Nasıl Uygulanır ?</vt:lpstr>
      <vt:lpstr>HDI(İnsani Kalkınma Endeksi)</vt:lpstr>
      <vt:lpstr>HDI(İnsani Kalkınma Endeksi)</vt:lpstr>
      <vt:lpstr>PowerPoint Sunusu</vt:lpstr>
      <vt:lpstr>PCA Metodu</vt:lpstr>
      <vt:lpstr>PCA Metodu</vt:lpstr>
      <vt:lpstr>PAZAR SEPETİ ANALİZİ  (MARKET BASKET ANALYSIS)</vt:lpstr>
      <vt:lpstr>Pazar Sepeti Analizi Nedir?</vt:lpstr>
      <vt:lpstr>PowerPoint Sunusu</vt:lpstr>
      <vt:lpstr> Pazar Sepeti Uygulamaları</vt:lpstr>
      <vt:lpstr>PowerPoint Sunusu</vt:lpstr>
      <vt:lpstr>PowerPoint Sunusu</vt:lpstr>
      <vt:lpstr>PowerPoint Sunusu</vt:lpstr>
      <vt:lpstr>Apriori Algoritması kullanarak Pazar Sepeti Analizi</vt:lpstr>
      <vt:lpstr>PowerPoint Sunusu</vt:lpstr>
      <vt:lpstr>PowerPoint Sunusu</vt:lpstr>
      <vt:lpstr>KAYNAKÇA</vt:lpstr>
      <vt:lpstr>KAYNAKÇA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lastModifiedBy>ENES ŞAHİN</cp:lastModifiedBy>
  <cp:revision>4</cp:revision>
  <dcterms:created xsi:type="dcterms:W3CDTF">2022-12-05T13:16:39Z</dcterms:created>
  <dcterms:modified xsi:type="dcterms:W3CDTF">2022-12-15T11:59:59Z</dcterms:modified>
</cp:coreProperties>
</file>